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9" r:id="rId4"/>
    <p:sldId id="260" r:id="rId5"/>
    <p:sldId id="262" r:id="rId6"/>
    <p:sldId id="263" r:id="rId7"/>
    <p:sldId id="265" r:id="rId8"/>
    <p:sldId id="266" r:id="rId9"/>
    <p:sldId id="267" r:id="rId10"/>
    <p:sldId id="268" r:id="rId11"/>
    <p:sldId id="269" r:id="rId12"/>
    <p:sldId id="270" r:id="rId13"/>
    <p:sldId id="279" r:id="rId14"/>
    <p:sldId id="271" r:id="rId15"/>
    <p:sldId id="272" r:id="rId16"/>
    <p:sldId id="274" r:id="rId17"/>
    <p:sldId id="276" r:id="rId18"/>
    <p:sldId id="277" r:id="rId19"/>
    <p:sldId id="278" r:id="rId20"/>
    <p:sldId id="280" r:id="rId21"/>
    <p:sldId id="281" r:id="rId22"/>
    <p:sldId id="282" r:id="rId23"/>
    <p:sldId id="283" r:id="rId24"/>
    <p:sldId id="284" r:id="rId25"/>
  </p:sldIdLst>
  <p:sldSz cx="12192000" cy="6858000"/>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22" autoAdjust="0"/>
    <p:restoredTop sz="94660"/>
  </p:normalViewPr>
  <p:slideViewPr>
    <p:cSldViewPr snapToGrid="0">
      <p:cViewPr varScale="1">
        <p:scale>
          <a:sx n="76" d="100"/>
          <a:sy n="76" d="100"/>
        </p:scale>
        <p:origin x="204"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p:cNvSpPr/>
          <p:nvPr/>
        </p:nvSpPr>
        <p:spPr>
          <a:xfrm>
            <a:off x="0" y="0"/>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CEC83BB3-70A7-4825-B0DB-001FA8A79243}" type="datetimeFigureOut">
              <a:rPr lang="id-ID" smtClean="0"/>
              <a:t>29/03/2021</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096E04DA-1DB2-40EB-8B08-9C7A90D50FA0}" type="slidenum">
              <a:rPr lang="id-ID" smtClean="0"/>
              <a:t>‹#›</a:t>
            </a:fld>
            <a:endParaRPr lang="id-ID"/>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29990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EC83BB3-70A7-4825-B0DB-001FA8A79243}" type="datetimeFigureOut">
              <a:rPr lang="id-ID" smtClean="0"/>
              <a:t>29/03/2021</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096E04DA-1DB2-40EB-8B08-9C7A90D50FA0}" type="slidenum">
              <a:rPr lang="id-ID" smtClean="0"/>
              <a:t>‹#›</a:t>
            </a:fld>
            <a:endParaRPr lang="id-ID"/>
          </a:p>
        </p:txBody>
      </p:sp>
    </p:spTree>
    <p:extLst>
      <p:ext uri="{BB962C8B-B14F-4D97-AF65-F5344CB8AC3E}">
        <p14:creationId xmlns:p14="http://schemas.microsoft.com/office/powerpoint/2010/main" val="35315053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EC83BB3-70A7-4825-B0DB-001FA8A79243}" type="datetimeFigureOut">
              <a:rPr lang="id-ID" smtClean="0"/>
              <a:t>29/03/2021</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096E04DA-1DB2-40EB-8B08-9C7A90D50FA0}" type="slidenum">
              <a:rPr lang="id-ID" smtClean="0"/>
              <a:t>‹#›</a:t>
            </a:fld>
            <a:endParaRPr lang="id-ID"/>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1119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EC83BB3-70A7-4825-B0DB-001FA8A79243}" type="datetimeFigureOut">
              <a:rPr lang="id-ID" smtClean="0"/>
              <a:t>29/03/2021</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096E04DA-1DB2-40EB-8B08-9C7A90D50FA0}" type="slidenum">
              <a:rPr lang="id-ID" smtClean="0"/>
              <a:t>‹#›</a:t>
            </a:fld>
            <a:endParaRPr lang="id-ID"/>
          </a:p>
        </p:txBody>
      </p:sp>
    </p:spTree>
    <p:extLst>
      <p:ext uri="{BB962C8B-B14F-4D97-AF65-F5344CB8AC3E}">
        <p14:creationId xmlns:p14="http://schemas.microsoft.com/office/powerpoint/2010/main" val="40101261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smtClean="0"/>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EC83BB3-70A7-4825-B0DB-001FA8A79243}" type="datetimeFigureOut">
              <a:rPr lang="id-ID" smtClean="0"/>
              <a:t>29/03/2021</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096E04DA-1DB2-40EB-8B08-9C7A90D50FA0}" type="slidenum">
              <a:rPr lang="id-ID" smtClean="0"/>
              <a:t>‹#›</a:t>
            </a:fld>
            <a:endParaRPr lang="id-ID"/>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00494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EC83BB3-70A7-4825-B0DB-001FA8A79243}" type="datetimeFigureOut">
              <a:rPr lang="id-ID" smtClean="0"/>
              <a:t>29/03/2021</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096E04DA-1DB2-40EB-8B08-9C7A90D50FA0}" type="slidenum">
              <a:rPr lang="id-ID" smtClean="0"/>
              <a:t>‹#›</a:t>
            </a:fld>
            <a:endParaRPr lang="id-ID"/>
          </a:p>
        </p:txBody>
      </p:sp>
    </p:spTree>
    <p:extLst>
      <p:ext uri="{BB962C8B-B14F-4D97-AF65-F5344CB8AC3E}">
        <p14:creationId xmlns:p14="http://schemas.microsoft.com/office/powerpoint/2010/main" val="17748223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smtClean="0"/>
              <a:t>Click to edit Master text styles</a:t>
            </a:r>
          </a:p>
        </p:txBody>
      </p:sp>
      <p:sp>
        <p:nvSpPr>
          <p:cNvPr id="6" name="Content Placeholder 5"/>
          <p:cNvSpPr>
            <a:spLocks noGrp="1"/>
          </p:cNvSpPr>
          <p:nvPr>
            <p:ph sz="quarter" idx="4"/>
          </p:nvPr>
        </p:nvSpPr>
        <p:spPr>
          <a:xfrm>
            <a:off x="5990888" y="2967788"/>
            <a:ext cx="475488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EC83BB3-70A7-4825-B0DB-001FA8A79243}" type="datetimeFigureOut">
              <a:rPr lang="id-ID" smtClean="0"/>
              <a:t>29/03/2021</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096E04DA-1DB2-40EB-8B08-9C7A90D50FA0}" type="slidenum">
              <a:rPr lang="id-ID" smtClean="0"/>
              <a:t>‹#›</a:t>
            </a:fld>
            <a:endParaRPr lang="id-ID"/>
          </a:p>
        </p:txBody>
      </p:sp>
    </p:spTree>
    <p:extLst>
      <p:ext uri="{BB962C8B-B14F-4D97-AF65-F5344CB8AC3E}">
        <p14:creationId xmlns:p14="http://schemas.microsoft.com/office/powerpoint/2010/main" val="40898121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EC83BB3-70A7-4825-B0DB-001FA8A79243}" type="datetimeFigureOut">
              <a:rPr lang="id-ID" smtClean="0"/>
              <a:t>29/03/2021</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096E04DA-1DB2-40EB-8B08-9C7A90D50FA0}" type="slidenum">
              <a:rPr lang="id-ID" smtClean="0"/>
              <a:t>‹#›</a:t>
            </a:fld>
            <a:endParaRPr lang="id-ID"/>
          </a:p>
        </p:txBody>
      </p:sp>
    </p:spTree>
    <p:extLst>
      <p:ext uri="{BB962C8B-B14F-4D97-AF65-F5344CB8AC3E}">
        <p14:creationId xmlns:p14="http://schemas.microsoft.com/office/powerpoint/2010/main" val="13779430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C83BB3-70A7-4825-B0DB-001FA8A79243}" type="datetimeFigureOut">
              <a:rPr lang="id-ID" smtClean="0"/>
              <a:t>29/03/2021</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096E04DA-1DB2-40EB-8B08-9C7A90D50FA0}" type="slidenum">
              <a:rPr lang="id-ID" smtClean="0"/>
              <a:t>‹#›</a:t>
            </a:fld>
            <a:endParaRPr lang="id-ID"/>
          </a:p>
        </p:txBody>
      </p:sp>
    </p:spTree>
    <p:extLst>
      <p:ext uri="{BB962C8B-B14F-4D97-AF65-F5344CB8AC3E}">
        <p14:creationId xmlns:p14="http://schemas.microsoft.com/office/powerpoint/2010/main" val="23674478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smtClean="0"/>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EC83BB3-70A7-4825-B0DB-001FA8A79243}" type="datetimeFigureOut">
              <a:rPr lang="id-ID" smtClean="0"/>
              <a:t>29/03/2021</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096E04DA-1DB2-40EB-8B08-9C7A90D50FA0}" type="slidenum">
              <a:rPr lang="id-ID" smtClean="0"/>
              <a:t>‹#›</a:t>
            </a:fld>
            <a:endParaRPr lang="id-ID"/>
          </a:p>
        </p:txBody>
      </p:sp>
    </p:spTree>
    <p:extLst>
      <p:ext uri="{BB962C8B-B14F-4D97-AF65-F5344CB8AC3E}">
        <p14:creationId xmlns:p14="http://schemas.microsoft.com/office/powerpoint/2010/main" val="5069687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EC83BB3-70A7-4825-B0DB-001FA8A79243}" type="datetimeFigureOut">
              <a:rPr lang="id-ID" smtClean="0"/>
              <a:t>29/03/2021</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096E04DA-1DB2-40EB-8B08-9C7A90D50FA0}" type="slidenum">
              <a:rPr lang="id-ID" smtClean="0"/>
              <a:t>‹#›</a:t>
            </a:fld>
            <a:endParaRPr lang="id-ID"/>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83528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CEC83BB3-70A7-4825-B0DB-001FA8A79243}" type="datetimeFigureOut">
              <a:rPr lang="id-ID" smtClean="0"/>
              <a:t>29/03/2021</a:t>
            </a:fld>
            <a:endParaRPr lang="id-ID"/>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id-ID"/>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096E04DA-1DB2-40EB-8B08-9C7A90D50FA0}" type="slidenum">
              <a:rPr lang="id-ID" smtClean="0"/>
              <a:t>‹#›</a:t>
            </a:fld>
            <a:endParaRPr lang="id-ID"/>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943596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id-ID" dirty="0" smtClean="0"/>
              <a:t>RAPAT KOORDINASI</a:t>
            </a:r>
            <a:endParaRPr lang="id-ID" dirty="0"/>
          </a:p>
        </p:txBody>
      </p:sp>
      <p:sp>
        <p:nvSpPr>
          <p:cNvPr id="3" name="Subtitle 2"/>
          <p:cNvSpPr>
            <a:spLocks noGrp="1"/>
          </p:cNvSpPr>
          <p:nvPr>
            <p:ph type="subTitle" idx="1"/>
          </p:nvPr>
        </p:nvSpPr>
        <p:spPr/>
        <p:txBody>
          <a:bodyPr>
            <a:normAutofit fontScale="85000" lnSpcReduction="10000"/>
          </a:bodyPr>
          <a:lstStyle/>
          <a:p>
            <a:r>
              <a:rPr lang="id-ID" dirty="0" smtClean="0"/>
              <a:t>Persiapan Assesment Menuju Akreditasi Sangat Baik dan Unggul</a:t>
            </a:r>
          </a:p>
          <a:p>
            <a:r>
              <a:rPr lang="id-ID" dirty="0" smtClean="0"/>
              <a:t>Dari Diktilitbang Pimpinan Pusat Muhammadiyah</a:t>
            </a:r>
          </a:p>
          <a:p>
            <a:endParaRPr lang="id-ID" dirty="0"/>
          </a:p>
          <a:p>
            <a:r>
              <a:rPr lang="id-ID" dirty="0" smtClean="0"/>
              <a:t>Sukabumi, 30 Maret 2021</a:t>
            </a:r>
          </a:p>
          <a:p>
            <a:endParaRPr lang="id-ID" dirty="0"/>
          </a:p>
        </p:txBody>
      </p:sp>
    </p:spTree>
    <p:extLst>
      <p:ext uri="{BB962C8B-B14F-4D97-AF65-F5344CB8AC3E}">
        <p14:creationId xmlns:p14="http://schemas.microsoft.com/office/powerpoint/2010/main" val="24343929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6550" y="146805"/>
            <a:ext cx="9720072" cy="930433"/>
          </a:xfrm>
        </p:spPr>
        <p:txBody>
          <a:bodyPr>
            <a:normAutofit fontScale="90000"/>
          </a:bodyPr>
          <a:lstStyle/>
          <a:p>
            <a:r>
              <a:rPr lang="id-ID" dirty="0"/>
              <a:t/>
            </a:r>
            <a:br>
              <a:rPr lang="id-ID" dirty="0"/>
            </a:br>
            <a:r>
              <a:rPr lang="id-ID" dirty="0">
                <a:solidFill>
                  <a:schemeClr val="accent1"/>
                </a:solidFill>
              </a:rPr>
              <a:t>kriteria 2: Tata Pamong tata kelola kerjasama</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292066944"/>
              </p:ext>
            </p:extLst>
          </p:nvPr>
        </p:nvGraphicFramePr>
        <p:xfrm>
          <a:off x="986550" y="1334022"/>
          <a:ext cx="9948863" cy="4937760"/>
        </p:xfrm>
        <a:graphic>
          <a:graphicData uri="http://schemas.openxmlformats.org/drawingml/2006/table">
            <a:tbl>
              <a:tblPr firstRow="1" bandRow="1">
                <a:tableStyleId>{BC89EF96-8CEA-46FF-86C4-4CE0E7609802}</a:tableStyleId>
              </a:tblPr>
              <a:tblGrid>
                <a:gridCol w="1506322"/>
                <a:gridCol w="2016690"/>
                <a:gridCol w="4846013"/>
                <a:gridCol w="1579838"/>
              </a:tblGrid>
              <a:tr h="370840">
                <a:tc>
                  <a:txBody>
                    <a:bodyPr/>
                    <a:lstStyle/>
                    <a:p>
                      <a:pPr algn="ctr"/>
                      <a:r>
                        <a:rPr lang="id-ID" dirty="0" smtClean="0"/>
                        <a:t>Butir Kriteria</a:t>
                      </a:r>
                      <a:endParaRPr lang="id-ID" dirty="0"/>
                    </a:p>
                  </a:txBody>
                  <a:tcPr marL="84524" marR="84524"/>
                </a:tc>
                <a:tc>
                  <a:txBody>
                    <a:bodyPr/>
                    <a:lstStyle/>
                    <a:p>
                      <a:pPr algn="ctr"/>
                      <a:r>
                        <a:rPr lang="id-ID" dirty="0" smtClean="0"/>
                        <a:t>Uraian</a:t>
                      </a:r>
                      <a:endParaRPr lang="id-ID" dirty="0"/>
                    </a:p>
                  </a:txBody>
                  <a:tcPr marL="84524" marR="84524"/>
                </a:tc>
                <a:tc>
                  <a:txBody>
                    <a:bodyPr/>
                    <a:lstStyle/>
                    <a:p>
                      <a:pPr algn="ctr"/>
                      <a:r>
                        <a:rPr lang="id-ID" dirty="0" smtClean="0"/>
                        <a:t>Bukti pendukung</a:t>
                      </a:r>
                      <a:endParaRPr lang="id-ID" dirty="0"/>
                    </a:p>
                  </a:txBody>
                  <a:tcPr marL="84524" marR="84524"/>
                </a:tc>
                <a:tc>
                  <a:txBody>
                    <a:bodyPr/>
                    <a:lstStyle/>
                    <a:p>
                      <a:pPr algn="ctr"/>
                      <a:r>
                        <a:rPr lang="id-ID" dirty="0" smtClean="0"/>
                        <a:t>Penanggung</a:t>
                      </a:r>
                      <a:r>
                        <a:rPr lang="id-ID" baseline="0" dirty="0" smtClean="0"/>
                        <a:t> jawab</a:t>
                      </a:r>
                      <a:endParaRPr lang="id-ID" dirty="0"/>
                    </a:p>
                  </a:txBody>
                  <a:tcPr marL="84524" marR="84524"/>
                </a:tc>
              </a:tr>
              <a:tr h="370840">
                <a:tc>
                  <a:txBody>
                    <a:bodyPr/>
                    <a:lstStyle/>
                    <a:p>
                      <a:r>
                        <a:rPr lang="id-ID" dirty="0" smtClean="0"/>
                        <a:t>C.2.5</a:t>
                      </a:r>
                      <a:endParaRPr lang="id-ID" dirty="0"/>
                    </a:p>
                  </a:txBody>
                  <a:tcPr marL="84524" marR="84524"/>
                </a:tc>
                <a:tc>
                  <a:txBody>
                    <a:bodyPr/>
                    <a:lstStyle/>
                    <a:p>
                      <a:r>
                        <a:rPr lang="id-ID" dirty="0" smtClean="0"/>
                        <a:t>Indikator Kinerja Tambahan</a:t>
                      </a:r>
                      <a:endParaRPr lang="id-ID" dirty="0"/>
                    </a:p>
                  </a:txBody>
                  <a:tcPr marL="84524" marR="84524"/>
                </a:tc>
                <a:tc>
                  <a:txBody>
                    <a:bodyPr/>
                    <a:lstStyle/>
                    <a:p>
                      <a:pPr marL="0" indent="0" algn="just">
                        <a:buFont typeface="+mj-lt"/>
                        <a:buNone/>
                      </a:pPr>
                      <a:r>
                        <a:rPr lang="id-ID" dirty="0" smtClean="0"/>
                        <a:t>Bukti</a:t>
                      </a:r>
                      <a:r>
                        <a:rPr lang="id-ID" baseline="0" dirty="0" smtClean="0"/>
                        <a:t> p</a:t>
                      </a:r>
                      <a:r>
                        <a:rPr lang="sv-SE" dirty="0" smtClean="0"/>
                        <a:t>elampauan SN-DIKTI (indikator kinerja tambahan) yang ditetapkan oleh perguruan tinggi pada tiap kriteria.</a:t>
                      </a:r>
                      <a:endParaRPr lang="id-ID" dirty="0"/>
                    </a:p>
                  </a:txBody>
                  <a:tcPr marL="84524" marR="84524"/>
                </a:tc>
                <a:tc>
                  <a:txBody>
                    <a:bodyPr/>
                    <a:lstStyle/>
                    <a:p>
                      <a:r>
                        <a:rPr lang="id-ID" baseline="0" dirty="0" smtClean="0"/>
                        <a:t>WR 1, WR 2, WR 3, LPM, LPPM, </a:t>
                      </a:r>
                      <a:endParaRPr lang="id-ID" dirty="0"/>
                    </a:p>
                  </a:txBody>
                  <a:tcPr marL="84524" marR="84524"/>
                </a:tc>
              </a:tr>
              <a:tr h="370840">
                <a:tc>
                  <a:txBody>
                    <a:bodyPr/>
                    <a:lstStyle/>
                    <a:p>
                      <a:r>
                        <a:rPr lang="id-ID" dirty="0" smtClean="0"/>
                        <a:t>C.2.6</a:t>
                      </a:r>
                      <a:endParaRPr lang="id-ID" dirty="0"/>
                    </a:p>
                  </a:txBody>
                  <a:tcPr marL="84524" marR="84524"/>
                </a:tc>
                <a:tc>
                  <a:txBody>
                    <a:bodyPr/>
                    <a:lstStyle/>
                    <a:p>
                      <a:pPr algn="just"/>
                      <a:r>
                        <a:rPr lang="id-ID" dirty="0" smtClean="0"/>
                        <a:t>Evaluasi</a:t>
                      </a:r>
                      <a:r>
                        <a:rPr lang="id-ID" baseline="0" dirty="0" smtClean="0"/>
                        <a:t> Capaian Kinerja</a:t>
                      </a:r>
                      <a:endParaRPr lang="id-ID" dirty="0"/>
                    </a:p>
                  </a:txBody>
                  <a:tcPr marL="84524" marR="84524"/>
                </a:tc>
                <a:tc>
                  <a:txBody>
                    <a:bodyPr/>
                    <a:lstStyle/>
                    <a:p>
                      <a:pPr marL="0" indent="0" algn="just">
                        <a:buFont typeface="+mj-lt"/>
                        <a:buNone/>
                      </a:pPr>
                      <a:r>
                        <a:rPr lang="id-ID" dirty="0" smtClean="0"/>
                        <a:t>Dokumen analisis keberhasilan dan/atau ketidakberhasilan pencapaian kinerja yang telah ditetapkan institusi pada tiap kriteria yang memenuhi 2 aspek sebagai berikut: </a:t>
                      </a:r>
                    </a:p>
                    <a:p>
                      <a:pPr marL="342900" indent="-342900" algn="just">
                        <a:buFont typeface="+mj-lt"/>
                        <a:buAutoNum type="arabicPeriod"/>
                      </a:pPr>
                      <a:r>
                        <a:rPr lang="id-ID" dirty="0" smtClean="0"/>
                        <a:t>capaian kinerja harus diukur dengan metoda yang tepat, dan hasilnya dianalisis serta dievaluasi, dan</a:t>
                      </a:r>
                    </a:p>
                    <a:p>
                      <a:pPr marL="342900" indent="-342900" algn="just">
                        <a:buFont typeface="+mj-lt"/>
                        <a:buAutoNum type="arabicPeriod"/>
                      </a:pPr>
                      <a:r>
                        <a:rPr lang="id-ID" dirty="0" smtClean="0"/>
                        <a:t>analisis terhadap capaian kinerja mencakup identifikasi akar masalah, faktor</a:t>
                      </a:r>
                      <a:r>
                        <a:rPr lang="id-ID" baseline="0" dirty="0" smtClean="0"/>
                        <a:t> </a:t>
                      </a:r>
                      <a:r>
                        <a:rPr lang="id-ID" dirty="0" smtClean="0"/>
                        <a:t>pendukung keberhasilan dan faktor penghambat ketercapaian standard, dan deskripsi singkat tindak lanjut yang akan dilakukan institusi.</a:t>
                      </a:r>
                      <a:endParaRPr lang="id-ID" dirty="0"/>
                    </a:p>
                  </a:txBody>
                  <a:tcPr marL="84524" marR="84524"/>
                </a:tc>
                <a:tc>
                  <a:txBody>
                    <a:bodyPr/>
                    <a:lstStyle/>
                    <a:p>
                      <a:endParaRPr lang="id-ID" dirty="0"/>
                    </a:p>
                  </a:txBody>
                  <a:tcPr marL="84524" marR="84524"/>
                </a:tc>
              </a:tr>
            </a:tbl>
          </a:graphicData>
        </a:graphic>
      </p:graphicFrame>
    </p:spTree>
    <p:extLst>
      <p:ext uri="{BB962C8B-B14F-4D97-AF65-F5344CB8AC3E}">
        <p14:creationId xmlns:p14="http://schemas.microsoft.com/office/powerpoint/2010/main" val="150331082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6550" y="146805"/>
            <a:ext cx="9720072" cy="930433"/>
          </a:xfrm>
        </p:spPr>
        <p:txBody>
          <a:bodyPr>
            <a:normAutofit fontScale="90000"/>
          </a:bodyPr>
          <a:lstStyle/>
          <a:p>
            <a:r>
              <a:rPr lang="id-ID" dirty="0"/>
              <a:t/>
            </a:r>
            <a:br>
              <a:rPr lang="id-ID" dirty="0"/>
            </a:br>
            <a:r>
              <a:rPr lang="id-ID" dirty="0">
                <a:solidFill>
                  <a:schemeClr val="accent1"/>
                </a:solidFill>
              </a:rPr>
              <a:t>kriteria 2: Tata Pamong tata kelola kerjasama</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102331415"/>
              </p:ext>
            </p:extLst>
          </p:nvPr>
        </p:nvGraphicFramePr>
        <p:xfrm>
          <a:off x="986550" y="1334022"/>
          <a:ext cx="9948863" cy="1828800"/>
        </p:xfrm>
        <a:graphic>
          <a:graphicData uri="http://schemas.openxmlformats.org/drawingml/2006/table">
            <a:tbl>
              <a:tblPr firstRow="1" bandRow="1">
                <a:tableStyleId>{BC89EF96-8CEA-46FF-86C4-4CE0E7609802}</a:tableStyleId>
              </a:tblPr>
              <a:tblGrid>
                <a:gridCol w="1506322"/>
                <a:gridCol w="2016690"/>
                <a:gridCol w="4846013"/>
                <a:gridCol w="1579838"/>
              </a:tblGrid>
              <a:tr h="370840">
                <a:tc>
                  <a:txBody>
                    <a:bodyPr/>
                    <a:lstStyle/>
                    <a:p>
                      <a:pPr algn="ctr"/>
                      <a:r>
                        <a:rPr lang="id-ID" dirty="0" smtClean="0"/>
                        <a:t>Butir Kriteria</a:t>
                      </a:r>
                      <a:endParaRPr lang="id-ID" dirty="0"/>
                    </a:p>
                  </a:txBody>
                  <a:tcPr marL="84524" marR="84524"/>
                </a:tc>
                <a:tc>
                  <a:txBody>
                    <a:bodyPr/>
                    <a:lstStyle/>
                    <a:p>
                      <a:pPr algn="ctr"/>
                      <a:r>
                        <a:rPr lang="id-ID" dirty="0" smtClean="0"/>
                        <a:t>Uraian</a:t>
                      </a:r>
                      <a:endParaRPr lang="id-ID" dirty="0"/>
                    </a:p>
                  </a:txBody>
                  <a:tcPr marL="84524" marR="84524"/>
                </a:tc>
                <a:tc>
                  <a:txBody>
                    <a:bodyPr/>
                    <a:lstStyle/>
                    <a:p>
                      <a:pPr algn="ctr"/>
                      <a:r>
                        <a:rPr lang="id-ID" dirty="0" smtClean="0"/>
                        <a:t>Bukti pendukung</a:t>
                      </a:r>
                      <a:endParaRPr lang="id-ID" dirty="0"/>
                    </a:p>
                  </a:txBody>
                  <a:tcPr marL="84524" marR="84524"/>
                </a:tc>
                <a:tc>
                  <a:txBody>
                    <a:bodyPr/>
                    <a:lstStyle/>
                    <a:p>
                      <a:pPr algn="ctr"/>
                      <a:r>
                        <a:rPr lang="id-ID" dirty="0" smtClean="0"/>
                        <a:t>Penanggung</a:t>
                      </a:r>
                      <a:r>
                        <a:rPr lang="id-ID" baseline="0" dirty="0" smtClean="0"/>
                        <a:t> jawab</a:t>
                      </a:r>
                      <a:endParaRPr lang="id-ID" dirty="0"/>
                    </a:p>
                  </a:txBody>
                  <a:tcPr marL="84524" marR="84524"/>
                </a:tc>
              </a:tr>
              <a:tr h="370840">
                <a:tc>
                  <a:txBody>
                    <a:bodyPr/>
                    <a:lstStyle/>
                    <a:p>
                      <a:r>
                        <a:rPr lang="id-ID" dirty="0" smtClean="0"/>
                        <a:t>C.2.8</a:t>
                      </a:r>
                      <a:endParaRPr lang="id-ID" dirty="0"/>
                    </a:p>
                  </a:txBody>
                  <a:tcPr marL="84524" marR="84524"/>
                </a:tc>
                <a:tc>
                  <a:txBody>
                    <a:bodyPr/>
                    <a:lstStyle/>
                    <a:p>
                      <a:r>
                        <a:rPr lang="id-ID" dirty="0" smtClean="0"/>
                        <a:t>Kepuasan</a:t>
                      </a:r>
                      <a:r>
                        <a:rPr lang="id-ID" baseline="0" dirty="0" smtClean="0"/>
                        <a:t> Pemangku Kepentingan</a:t>
                      </a:r>
                      <a:endParaRPr lang="id-ID" dirty="0"/>
                    </a:p>
                  </a:txBody>
                  <a:tcPr marL="84524" marR="84524"/>
                </a:tc>
                <a:tc>
                  <a:txBody>
                    <a:bodyPr/>
                    <a:lstStyle/>
                    <a:p>
                      <a:pPr marL="342900" indent="-342900" algn="just">
                        <a:buFont typeface="+mj-lt"/>
                        <a:buAutoNum type="arabicPeriod"/>
                      </a:pPr>
                      <a:r>
                        <a:rPr lang="id-ID" dirty="0" smtClean="0"/>
                        <a:t>Instrumen</a:t>
                      </a:r>
                      <a:r>
                        <a:rPr lang="id-ID" baseline="0" dirty="0" smtClean="0"/>
                        <a:t> Kepuasan </a:t>
                      </a:r>
                    </a:p>
                    <a:p>
                      <a:pPr marL="342900" indent="-342900" algn="just">
                        <a:buFont typeface="+mj-lt"/>
                        <a:buAutoNum type="arabicPeriod"/>
                      </a:pPr>
                      <a:r>
                        <a:rPr lang="id-ID" baseline="0" dirty="0" smtClean="0"/>
                        <a:t>Laporan pelaksanaan</a:t>
                      </a:r>
                    </a:p>
                    <a:p>
                      <a:pPr marL="342900" indent="-342900" algn="just">
                        <a:buFont typeface="+mj-lt"/>
                        <a:buAutoNum type="arabicPeriod"/>
                      </a:pPr>
                      <a:r>
                        <a:rPr lang="id-ID" baseline="0" dirty="0" smtClean="0"/>
                        <a:t>Laporan analisis hasil </a:t>
                      </a:r>
                    </a:p>
                    <a:p>
                      <a:pPr marL="342900" indent="-342900" algn="just">
                        <a:buFont typeface="+mj-lt"/>
                        <a:buAutoNum type="arabicPeriod"/>
                      </a:pPr>
                      <a:r>
                        <a:rPr lang="id-ID" baseline="0" dirty="0" smtClean="0"/>
                        <a:t>Laporan umpan balik dan tindak lanjut</a:t>
                      </a:r>
                    </a:p>
                  </a:txBody>
                  <a:tcPr marL="84524" marR="84524"/>
                </a:tc>
                <a:tc>
                  <a:txBody>
                    <a:bodyPr/>
                    <a:lstStyle/>
                    <a:p>
                      <a:r>
                        <a:rPr lang="id-ID" dirty="0" smtClean="0"/>
                        <a:t>WR</a:t>
                      </a:r>
                      <a:r>
                        <a:rPr lang="id-ID" baseline="0" dirty="0" smtClean="0"/>
                        <a:t> II, Kabiro umum &amp; kepegawaian</a:t>
                      </a:r>
                      <a:endParaRPr lang="id-ID" dirty="0"/>
                    </a:p>
                  </a:txBody>
                  <a:tcPr marL="84524" marR="84524"/>
                </a:tc>
              </a:tr>
            </a:tbl>
          </a:graphicData>
        </a:graphic>
      </p:graphicFrame>
    </p:spTree>
    <p:extLst>
      <p:ext uri="{BB962C8B-B14F-4D97-AF65-F5344CB8AC3E}">
        <p14:creationId xmlns:p14="http://schemas.microsoft.com/office/powerpoint/2010/main" val="13137546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6550" y="146805"/>
            <a:ext cx="9720072" cy="930433"/>
          </a:xfrm>
        </p:spPr>
        <p:txBody>
          <a:bodyPr>
            <a:normAutofit/>
          </a:bodyPr>
          <a:lstStyle/>
          <a:p>
            <a:r>
              <a:rPr lang="id-ID" dirty="0" smtClean="0"/>
              <a:t>Kriteria 3: mahasiswa</a:t>
            </a:r>
            <a:endParaRPr lang="id-ID" dirty="0">
              <a:solidFill>
                <a:schemeClr val="accent1"/>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224290462"/>
              </p:ext>
            </p:extLst>
          </p:nvPr>
        </p:nvGraphicFramePr>
        <p:xfrm>
          <a:off x="986550" y="1334022"/>
          <a:ext cx="9948863" cy="4937760"/>
        </p:xfrm>
        <a:graphic>
          <a:graphicData uri="http://schemas.openxmlformats.org/drawingml/2006/table">
            <a:tbl>
              <a:tblPr firstRow="1" bandRow="1">
                <a:tableStyleId>{BC89EF96-8CEA-46FF-86C4-4CE0E7609802}</a:tableStyleId>
              </a:tblPr>
              <a:tblGrid>
                <a:gridCol w="1506322"/>
                <a:gridCol w="2016690"/>
                <a:gridCol w="4846013"/>
                <a:gridCol w="1579838"/>
              </a:tblGrid>
              <a:tr h="370840">
                <a:tc>
                  <a:txBody>
                    <a:bodyPr/>
                    <a:lstStyle/>
                    <a:p>
                      <a:pPr algn="ctr"/>
                      <a:r>
                        <a:rPr lang="id-ID" dirty="0" smtClean="0"/>
                        <a:t>Butir Kriteria</a:t>
                      </a:r>
                      <a:endParaRPr lang="id-ID" dirty="0"/>
                    </a:p>
                  </a:txBody>
                  <a:tcPr marL="84524" marR="84524"/>
                </a:tc>
                <a:tc>
                  <a:txBody>
                    <a:bodyPr/>
                    <a:lstStyle/>
                    <a:p>
                      <a:pPr algn="ctr"/>
                      <a:r>
                        <a:rPr lang="id-ID" dirty="0" smtClean="0"/>
                        <a:t>Uraian</a:t>
                      </a:r>
                      <a:endParaRPr lang="id-ID" dirty="0"/>
                    </a:p>
                  </a:txBody>
                  <a:tcPr marL="84524" marR="84524"/>
                </a:tc>
                <a:tc>
                  <a:txBody>
                    <a:bodyPr/>
                    <a:lstStyle/>
                    <a:p>
                      <a:pPr algn="ctr"/>
                      <a:r>
                        <a:rPr lang="id-ID" dirty="0" smtClean="0"/>
                        <a:t>Bukti pendukung</a:t>
                      </a:r>
                      <a:endParaRPr lang="id-ID" dirty="0"/>
                    </a:p>
                  </a:txBody>
                  <a:tcPr marL="84524" marR="84524"/>
                </a:tc>
                <a:tc>
                  <a:txBody>
                    <a:bodyPr/>
                    <a:lstStyle/>
                    <a:p>
                      <a:pPr algn="ctr"/>
                      <a:r>
                        <a:rPr lang="id-ID" dirty="0" smtClean="0"/>
                        <a:t>Penanggung</a:t>
                      </a:r>
                      <a:r>
                        <a:rPr lang="id-ID" baseline="0" dirty="0" smtClean="0"/>
                        <a:t> jawab</a:t>
                      </a:r>
                      <a:endParaRPr lang="id-ID" dirty="0"/>
                    </a:p>
                  </a:txBody>
                  <a:tcPr marL="84524" marR="84524"/>
                </a:tc>
              </a:tr>
              <a:tr h="370840">
                <a:tc>
                  <a:txBody>
                    <a:bodyPr/>
                    <a:lstStyle/>
                    <a:p>
                      <a:r>
                        <a:rPr lang="id-ID" dirty="0" smtClean="0"/>
                        <a:t>C.3.4</a:t>
                      </a:r>
                      <a:endParaRPr lang="id-ID" dirty="0"/>
                    </a:p>
                  </a:txBody>
                  <a:tcPr marL="84524" marR="84524"/>
                </a:tc>
                <a:tc>
                  <a:txBody>
                    <a:bodyPr/>
                    <a:lstStyle/>
                    <a:p>
                      <a:r>
                        <a:rPr lang="id-ID" dirty="0" smtClean="0"/>
                        <a:t>Kualitas</a:t>
                      </a:r>
                      <a:r>
                        <a:rPr lang="id-ID" baseline="0" dirty="0" smtClean="0"/>
                        <a:t> Input Mahasiswa</a:t>
                      </a:r>
                      <a:endParaRPr lang="id-ID" dirty="0"/>
                    </a:p>
                  </a:txBody>
                  <a:tcPr marL="84524" marR="84524"/>
                </a:tc>
                <a:tc>
                  <a:txBody>
                    <a:bodyPr/>
                    <a:lstStyle/>
                    <a:p>
                      <a:pPr marL="342900" indent="-342900" algn="just">
                        <a:buFont typeface="+mj-lt"/>
                        <a:buAutoNum type="arabicPeriod"/>
                      </a:pPr>
                      <a:r>
                        <a:rPr lang="id-ID" baseline="0" dirty="0" smtClean="0"/>
                        <a:t>Standar SPMI Mahasiswa</a:t>
                      </a:r>
                    </a:p>
                    <a:p>
                      <a:pPr marL="342900" indent="-342900" algn="just">
                        <a:buFont typeface="+mj-lt"/>
                        <a:buAutoNum type="arabicPeriod"/>
                      </a:pPr>
                      <a:r>
                        <a:rPr lang="id-ID" baseline="0" dirty="0" smtClean="0"/>
                        <a:t>Dokumen Kebijakan/ pedoman/ SOP penerimaan mahasiswa baru</a:t>
                      </a:r>
                    </a:p>
                    <a:p>
                      <a:pPr marL="342900" indent="-342900" algn="just">
                        <a:buFont typeface="+mj-lt"/>
                        <a:buAutoNum type="arabicPeriod"/>
                      </a:pPr>
                      <a:r>
                        <a:rPr lang="id-ID" baseline="0" dirty="0" smtClean="0"/>
                        <a:t>Laporan pendaftaran mahasiswa baru</a:t>
                      </a:r>
                    </a:p>
                    <a:p>
                      <a:pPr marL="342900" indent="-342900" algn="just">
                        <a:buFont typeface="+mj-lt"/>
                        <a:buAutoNum type="arabicPeriod"/>
                      </a:pPr>
                      <a:r>
                        <a:rPr lang="id-ID" baseline="0" dirty="0" smtClean="0"/>
                        <a:t>Laporan seleksi mahasiswa baru</a:t>
                      </a:r>
                    </a:p>
                    <a:p>
                      <a:pPr marL="342900" indent="-342900" algn="just">
                        <a:buFont typeface="+mj-lt"/>
                        <a:buAutoNum type="arabicPeriod"/>
                      </a:pPr>
                      <a:r>
                        <a:rPr lang="id-ID" baseline="0" dirty="0" smtClean="0"/>
                        <a:t>Laporan penerimaan mahasiswa baru</a:t>
                      </a:r>
                    </a:p>
                    <a:p>
                      <a:pPr marL="342900" indent="-342900" algn="just">
                        <a:buFont typeface="+mj-lt"/>
                        <a:buAutoNum type="arabicPeriod"/>
                      </a:pPr>
                      <a:r>
                        <a:rPr lang="id-ID" baseline="0" dirty="0" smtClean="0"/>
                        <a:t>Laporan audit mutu internal </a:t>
                      </a:r>
                    </a:p>
                    <a:p>
                      <a:pPr marL="342900" indent="-342900" algn="just">
                        <a:buFont typeface="+mj-lt"/>
                        <a:buAutoNum type="arabicPeriod"/>
                      </a:pPr>
                      <a:r>
                        <a:rPr lang="id-ID" baseline="0" dirty="0" smtClean="0"/>
                        <a:t>Laporan evaluasi dan tindak lanjut</a:t>
                      </a:r>
                    </a:p>
                    <a:p>
                      <a:pPr marL="342900" indent="-342900" algn="just">
                        <a:buFont typeface="+mj-lt"/>
                        <a:buAutoNum type="arabicPeriod"/>
                      </a:pPr>
                      <a:r>
                        <a:rPr lang="id-ID" baseline="0" dirty="0" smtClean="0"/>
                        <a:t>Laporan mahasiswa asing</a:t>
                      </a:r>
                    </a:p>
                  </a:txBody>
                  <a:tcPr marL="84524" marR="84524"/>
                </a:tc>
                <a:tc>
                  <a:txBody>
                    <a:bodyPr/>
                    <a:lstStyle/>
                    <a:p>
                      <a:r>
                        <a:rPr lang="id-ID" dirty="0" smtClean="0"/>
                        <a:t>WR</a:t>
                      </a:r>
                      <a:r>
                        <a:rPr lang="id-ID" baseline="0" dirty="0" smtClean="0"/>
                        <a:t> III, Kabiro Akademik, Mahasiswa, Alumni, LKHI</a:t>
                      </a:r>
                      <a:endParaRPr lang="id-ID" dirty="0"/>
                    </a:p>
                  </a:txBody>
                  <a:tcPr marL="84524" marR="84524"/>
                </a:tc>
              </a:tr>
              <a:tr h="370840">
                <a:tc>
                  <a:txBody>
                    <a:bodyPr/>
                    <a:lstStyle/>
                    <a:p>
                      <a:endParaRPr lang="id-ID" dirty="0"/>
                    </a:p>
                  </a:txBody>
                  <a:tcPr marL="84524" marR="84524"/>
                </a:tc>
                <a:tc>
                  <a:txBody>
                    <a:bodyPr/>
                    <a:lstStyle/>
                    <a:p>
                      <a:r>
                        <a:rPr lang="id-ID" dirty="0" smtClean="0"/>
                        <a:t>Layanan Kemahasiswaan</a:t>
                      </a:r>
                      <a:endParaRPr lang="id-ID" dirty="0"/>
                    </a:p>
                  </a:txBody>
                  <a:tcPr marL="84524" marR="84524"/>
                </a:tc>
                <a:tc>
                  <a:txBody>
                    <a:bodyPr/>
                    <a:lstStyle/>
                    <a:p>
                      <a:pPr marL="342900" indent="-342900" algn="just">
                        <a:buFont typeface="+mj-lt"/>
                        <a:buAutoNum type="arabicPeriod"/>
                      </a:pPr>
                      <a:r>
                        <a:rPr lang="id-ID" baseline="0" dirty="0" smtClean="0"/>
                        <a:t>Dokumen SPMI layanan kemahasiswaan</a:t>
                      </a:r>
                    </a:p>
                    <a:p>
                      <a:pPr marL="342900" indent="-342900" algn="just">
                        <a:buFont typeface="+mj-lt"/>
                        <a:buAutoNum type="arabicPeriod"/>
                      </a:pPr>
                      <a:r>
                        <a:rPr lang="id-ID" baseline="0" dirty="0" smtClean="0"/>
                        <a:t>Dokumen SOP layanan kemahasiswaan</a:t>
                      </a:r>
                    </a:p>
                    <a:p>
                      <a:pPr marL="342900" indent="-342900" algn="just">
                        <a:buFont typeface="+mj-lt"/>
                        <a:buAutoNum type="arabicPeriod"/>
                      </a:pPr>
                      <a:r>
                        <a:rPr lang="id-ID" baseline="0" dirty="0" smtClean="0"/>
                        <a:t>Laporan kegiatan layanan kemahasiswaan (Pembinaan dan pengembangan minat dan bakat), peningkatan kesejahteraan, penyuluhan karir dan bimbingan kewirausahaan</a:t>
                      </a:r>
                    </a:p>
                  </a:txBody>
                  <a:tcPr marL="84524" marR="84524"/>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dirty="0" smtClean="0"/>
                        <a:t>WR</a:t>
                      </a:r>
                      <a:r>
                        <a:rPr lang="id-ID" baseline="0" dirty="0" smtClean="0"/>
                        <a:t> III, Kabiro Akademik, Mahasiswa, Alumni</a:t>
                      </a:r>
                      <a:endParaRPr lang="id-ID" dirty="0"/>
                    </a:p>
                  </a:txBody>
                  <a:tcPr marL="84524" marR="84524"/>
                </a:tc>
              </a:tr>
            </a:tbl>
          </a:graphicData>
        </a:graphic>
      </p:graphicFrame>
    </p:spTree>
    <p:extLst>
      <p:ext uri="{BB962C8B-B14F-4D97-AF65-F5344CB8AC3E}">
        <p14:creationId xmlns:p14="http://schemas.microsoft.com/office/powerpoint/2010/main" val="13682222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6550" y="146805"/>
            <a:ext cx="9720072" cy="930433"/>
          </a:xfrm>
        </p:spPr>
        <p:txBody>
          <a:bodyPr>
            <a:normAutofit/>
          </a:bodyPr>
          <a:lstStyle/>
          <a:p>
            <a:r>
              <a:rPr lang="id-ID" dirty="0" smtClean="0"/>
              <a:t>Kriteria 3: mahasiswa</a:t>
            </a:r>
            <a:endParaRPr lang="id-ID" dirty="0">
              <a:solidFill>
                <a:schemeClr val="accent1"/>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567586025"/>
              </p:ext>
            </p:extLst>
          </p:nvPr>
        </p:nvGraphicFramePr>
        <p:xfrm>
          <a:off x="986550" y="1334022"/>
          <a:ext cx="9948863" cy="2103120"/>
        </p:xfrm>
        <a:graphic>
          <a:graphicData uri="http://schemas.openxmlformats.org/drawingml/2006/table">
            <a:tbl>
              <a:tblPr firstRow="1" bandRow="1">
                <a:tableStyleId>{BC89EF96-8CEA-46FF-86C4-4CE0E7609802}</a:tableStyleId>
              </a:tblPr>
              <a:tblGrid>
                <a:gridCol w="1506322"/>
                <a:gridCol w="2016690"/>
                <a:gridCol w="4846013"/>
                <a:gridCol w="1579838"/>
              </a:tblGrid>
              <a:tr h="370840">
                <a:tc>
                  <a:txBody>
                    <a:bodyPr/>
                    <a:lstStyle/>
                    <a:p>
                      <a:pPr algn="ctr"/>
                      <a:r>
                        <a:rPr lang="id-ID" dirty="0" smtClean="0"/>
                        <a:t>Butir Kriteria</a:t>
                      </a:r>
                      <a:endParaRPr lang="id-ID" dirty="0"/>
                    </a:p>
                  </a:txBody>
                  <a:tcPr marL="84524" marR="84524"/>
                </a:tc>
                <a:tc>
                  <a:txBody>
                    <a:bodyPr/>
                    <a:lstStyle/>
                    <a:p>
                      <a:pPr algn="ctr"/>
                      <a:r>
                        <a:rPr lang="id-ID" dirty="0" smtClean="0"/>
                        <a:t>Uraian</a:t>
                      </a:r>
                      <a:endParaRPr lang="id-ID" dirty="0"/>
                    </a:p>
                  </a:txBody>
                  <a:tcPr marL="84524" marR="84524"/>
                </a:tc>
                <a:tc>
                  <a:txBody>
                    <a:bodyPr/>
                    <a:lstStyle/>
                    <a:p>
                      <a:pPr algn="ctr"/>
                      <a:r>
                        <a:rPr lang="id-ID" dirty="0" smtClean="0"/>
                        <a:t>Bukti pendukung</a:t>
                      </a:r>
                      <a:endParaRPr lang="id-ID" dirty="0"/>
                    </a:p>
                  </a:txBody>
                  <a:tcPr marL="84524" marR="84524"/>
                </a:tc>
                <a:tc>
                  <a:txBody>
                    <a:bodyPr/>
                    <a:lstStyle/>
                    <a:p>
                      <a:pPr algn="ctr"/>
                      <a:r>
                        <a:rPr lang="id-ID" dirty="0" smtClean="0"/>
                        <a:t>Penanggung</a:t>
                      </a:r>
                      <a:r>
                        <a:rPr lang="id-ID" baseline="0" dirty="0" smtClean="0"/>
                        <a:t> jawab</a:t>
                      </a:r>
                      <a:endParaRPr lang="id-ID" dirty="0"/>
                    </a:p>
                  </a:txBody>
                  <a:tcPr marL="84524" marR="84524"/>
                </a:tc>
              </a:tr>
              <a:tr h="370840">
                <a:tc>
                  <a:txBody>
                    <a:bodyPr/>
                    <a:lstStyle/>
                    <a:p>
                      <a:r>
                        <a:rPr lang="id-ID" dirty="0" smtClean="0"/>
                        <a:t>C.3.4</a:t>
                      </a:r>
                      <a:endParaRPr lang="id-ID" dirty="0"/>
                    </a:p>
                  </a:txBody>
                  <a:tcPr marL="84524" marR="84524"/>
                </a:tc>
                <a:tc>
                  <a:txBody>
                    <a:bodyPr/>
                    <a:lstStyle/>
                    <a:p>
                      <a:endParaRPr lang="id-ID" dirty="0"/>
                    </a:p>
                  </a:txBody>
                  <a:tcPr marL="84524" marR="84524"/>
                </a:tc>
                <a:tc>
                  <a:txBody>
                    <a:bodyPr/>
                    <a:lstStyle/>
                    <a:p>
                      <a:pPr marL="342900" indent="-342900" algn="just">
                        <a:buFont typeface="+mj-lt"/>
                        <a:buAutoNum type="arabicPeriod"/>
                      </a:pPr>
                      <a:r>
                        <a:rPr lang="id-ID" baseline="0" dirty="0" smtClean="0"/>
                        <a:t>Instrumen pengukuran kepuasan mahasiswa</a:t>
                      </a:r>
                    </a:p>
                    <a:p>
                      <a:pPr marL="342900" indent="-342900" algn="just">
                        <a:buFont typeface="+mj-lt"/>
                        <a:buAutoNum type="arabicPeriod"/>
                      </a:pPr>
                      <a:r>
                        <a:rPr lang="id-ID" baseline="0" dirty="0" smtClean="0"/>
                        <a:t>Laporan hasil survey kepuasan mahasiswa &amp; tindak lanjutnya</a:t>
                      </a:r>
                    </a:p>
                  </a:txBody>
                  <a:tcPr marL="84524" marR="84524"/>
                </a:tc>
                <a:tc>
                  <a:txBody>
                    <a:bodyPr/>
                    <a:lstStyle/>
                    <a:p>
                      <a:r>
                        <a:rPr lang="id-ID" dirty="0" smtClean="0"/>
                        <a:t>WR III, Kabiro</a:t>
                      </a:r>
                      <a:r>
                        <a:rPr lang="id-ID" baseline="0" dirty="0" smtClean="0"/>
                        <a:t> akademik, kemahasiswaa, alumni &amp; kerjasama</a:t>
                      </a:r>
                      <a:endParaRPr lang="id-ID" dirty="0"/>
                    </a:p>
                  </a:txBody>
                  <a:tcPr marL="84524" marR="84524"/>
                </a:tc>
              </a:tr>
            </a:tbl>
          </a:graphicData>
        </a:graphic>
      </p:graphicFrame>
    </p:spTree>
    <p:extLst>
      <p:ext uri="{BB962C8B-B14F-4D97-AF65-F5344CB8AC3E}">
        <p14:creationId xmlns:p14="http://schemas.microsoft.com/office/powerpoint/2010/main" val="423541212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6550" y="146805"/>
            <a:ext cx="9720072" cy="930433"/>
          </a:xfrm>
        </p:spPr>
        <p:txBody>
          <a:bodyPr>
            <a:normAutofit/>
          </a:bodyPr>
          <a:lstStyle/>
          <a:p>
            <a:r>
              <a:rPr lang="id-ID" dirty="0" smtClean="0"/>
              <a:t>Kriteria 4: sumber daya manusia</a:t>
            </a:r>
            <a:endParaRPr lang="id-ID" dirty="0">
              <a:solidFill>
                <a:schemeClr val="accent1"/>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979337423"/>
              </p:ext>
            </p:extLst>
          </p:nvPr>
        </p:nvGraphicFramePr>
        <p:xfrm>
          <a:off x="986550" y="914400"/>
          <a:ext cx="9948863" cy="4942840"/>
        </p:xfrm>
        <a:graphic>
          <a:graphicData uri="http://schemas.openxmlformats.org/drawingml/2006/table">
            <a:tbl>
              <a:tblPr firstRow="1" bandRow="1">
                <a:tableStyleId>{BC89EF96-8CEA-46FF-86C4-4CE0E7609802}</a:tableStyleId>
              </a:tblPr>
              <a:tblGrid>
                <a:gridCol w="1506322"/>
                <a:gridCol w="2016690"/>
                <a:gridCol w="4846013"/>
                <a:gridCol w="1579838"/>
              </a:tblGrid>
              <a:tr h="370840">
                <a:tc>
                  <a:txBody>
                    <a:bodyPr/>
                    <a:lstStyle/>
                    <a:p>
                      <a:pPr algn="ctr"/>
                      <a:r>
                        <a:rPr lang="id-ID" dirty="0" smtClean="0"/>
                        <a:t>Butir Kriteria</a:t>
                      </a:r>
                      <a:endParaRPr lang="id-ID" dirty="0"/>
                    </a:p>
                  </a:txBody>
                  <a:tcPr marL="84524" marR="84524"/>
                </a:tc>
                <a:tc>
                  <a:txBody>
                    <a:bodyPr/>
                    <a:lstStyle/>
                    <a:p>
                      <a:pPr algn="ctr"/>
                      <a:r>
                        <a:rPr lang="id-ID" dirty="0" smtClean="0"/>
                        <a:t>Uraian</a:t>
                      </a:r>
                      <a:endParaRPr lang="id-ID" dirty="0"/>
                    </a:p>
                  </a:txBody>
                  <a:tcPr marL="84524" marR="84524"/>
                </a:tc>
                <a:tc>
                  <a:txBody>
                    <a:bodyPr/>
                    <a:lstStyle/>
                    <a:p>
                      <a:pPr algn="ctr"/>
                      <a:r>
                        <a:rPr lang="id-ID" dirty="0" smtClean="0"/>
                        <a:t>Bukti pendukung</a:t>
                      </a:r>
                      <a:endParaRPr lang="id-ID" dirty="0"/>
                    </a:p>
                  </a:txBody>
                  <a:tcPr marL="84524" marR="84524"/>
                </a:tc>
                <a:tc>
                  <a:txBody>
                    <a:bodyPr/>
                    <a:lstStyle/>
                    <a:p>
                      <a:pPr algn="ctr"/>
                      <a:r>
                        <a:rPr lang="id-ID" dirty="0" smtClean="0"/>
                        <a:t>Penanggung</a:t>
                      </a:r>
                      <a:r>
                        <a:rPr lang="id-ID" baseline="0" dirty="0" smtClean="0"/>
                        <a:t> jawab</a:t>
                      </a:r>
                      <a:endParaRPr lang="id-ID" dirty="0"/>
                    </a:p>
                  </a:txBody>
                  <a:tcPr marL="84524" marR="84524"/>
                </a:tc>
              </a:tr>
              <a:tr h="370840">
                <a:tc>
                  <a:txBody>
                    <a:bodyPr/>
                    <a:lstStyle/>
                    <a:p>
                      <a:r>
                        <a:rPr lang="id-ID" dirty="0" smtClean="0"/>
                        <a:t>C.4.4</a:t>
                      </a:r>
                      <a:endParaRPr lang="id-ID" dirty="0"/>
                    </a:p>
                  </a:txBody>
                  <a:tcPr marL="84524" marR="84524"/>
                </a:tc>
                <a:tc>
                  <a:txBody>
                    <a:bodyPr/>
                    <a:lstStyle/>
                    <a:p>
                      <a:r>
                        <a:rPr lang="id-ID" dirty="0" smtClean="0"/>
                        <a:t>Profil Dosen</a:t>
                      </a:r>
                      <a:endParaRPr lang="id-ID" dirty="0"/>
                    </a:p>
                  </a:txBody>
                  <a:tcPr marL="84524" marR="84524"/>
                </a:tc>
                <a:tc>
                  <a:txBody>
                    <a:bodyPr/>
                    <a:lstStyle/>
                    <a:p>
                      <a:pPr marL="342900" indent="-342900" algn="just">
                        <a:buFont typeface="+mj-lt"/>
                        <a:buAutoNum type="arabicPeriod"/>
                      </a:pPr>
                      <a:r>
                        <a:rPr lang="id-ID" baseline="0" dirty="0" smtClean="0"/>
                        <a:t>Standar SPMI SDM</a:t>
                      </a:r>
                    </a:p>
                    <a:p>
                      <a:pPr marL="342900" indent="-342900" algn="just">
                        <a:buFont typeface="+mj-lt"/>
                        <a:buAutoNum type="arabicPeriod"/>
                      </a:pPr>
                      <a:r>
                        <a:rPr lang="id-ID" baseline="0" dirty="0" smtClean="0"/>
                        <a:t>Dokumen kebijakan/ pedoman/ SOP ttg SDM</a:t>
                      </a:r>
                    </a:p>
                    <a:p>
                      <a:pPr marL="342900" indent="-342900" algn="just">
                        <a:buFont typeface="+mj-lt"/>
                        <a:buAutoNum type="arabicPeriod"/>
                      </a:pPr>
                      <a:r>
                        <a:rPr lang="id-ID" baseline="0" dirty="0" smtClean="0"/>
                        <a:t>Laporan data dosen tetap dan tidak tetap lengkap dengan dok. Pendukungnya dan analisis kondisinya</a:t>
                      </a:r>
                    </a:p>
                  </a:txBody>
                  <a:tcPr marL="84524" marR="84524"/>
                </a:tc>
                <a:tc>
                  <a:txBody>
                    <a:bodyPr/>
                    <a:lstStyle/>
                    <a:p>
                      <a:r>
                        <a:rPr lang="id-ID" dirty="0" smtClean="0"/>
                        <a:t>WR</a:t>
                      </a:r>
                      <a:r>
                        <a:rPr lang="id-ID" baseline="0" dirty="0" smtClean="0"/>
                        <a:t> II, Kabiro Umum &amp; Kepegawaian</a:t>
                      </a:r>
                      <a:endParaRPr lang="id-ID" dirty="0"/>
                    </a:p>
                  </a:txBody>
                  <a:tcPr marL="84524" marR="84524"/>
                </a:tc>
              </a:tr>
              <a:tr h="370840">
                <a:tc>
                  <a:txBody>
                    <a:bodyPr/>
                    <a:lstStyle/>
                    <a:p>
                      <a:endParaRPr lang="id-ID" dirty="0"/>
                    </a:p>
                  </a:txBody>
                  <a:tcPr marL="84524" marR="84524"/>
                </a:tc>
                <a:tc>
                  <a:txBody>
                    <a:bodyPr/>
                    <a:lstStyle/>
                    <a:p>
                      <a:r>
                        <a:rPr lang="id-ID" dirty="0" smtClean="0"/>
                        <a:t>Kinerja dosen</a:t>
                      </a:r>
                      <a:endParaRPr lang="id-ID" dirty="0"/>
                    </a:p>
                  </a:txBody>
                  <a:tcPr marL="84524" marR="84524"/>
                </a:tc>
                <a:tc>
                  <a:txBody>
                    <a:bodyPr/>
                    <a:lstStyle/>
                    <a:p>
                      <a:pPr marL="342900" indent="-342900" algn="just">
                        <a:buFont typeface="+mj-lt"/>
                        <a:buAutoNum type="arabicPeriod"/>
                      </a:pPr>
                      <a:r>
                        <a:rPr lang="id-ID" baseline="0" dirty="0" smtClean="0"/>
                        <a:t>Laporan produktivitas penelitian dosen</a:t>
                      </a:r>
                    </a:p>
                    <a:p>
                      <a:pPr marL="342900" marR="0" indent="-342900" algn="just" defTabSz="914400" rtl="0" eaLnBrk="1" fontAlgn="auto" latinLnBrk="0" hangingPunct="1">
                        <a:lnSpc>
                          <a:spcPct val="100000"/>
                        </a:lnSpc>
                        <a:spcBef>
                          <a:spcPts val="0"/>
                        </a:spcBef>
                        <a:spcAft>
                          <a:spcPts val="0"/>
                        </a:spcAft>
                        <a:buClrTx/>
                        <a:buSzTx/>
                        <a:buFont typeface="+mj-lt"/>
                        <a:buAutoNum type="arabicPeriod"/>
                        <a:tabLst/>
                        <a:defRPr/>
                      </a:pPr>
                      <a:r>
                        <a:rPr lang="id-ID" baseline="0" dirty="0" smtClean="0"/>
                        <a:t>Laporan produktivitas penelitian dosen</a:t>
                      </a:r>
                    </a:p>
                    <a:p>
                      <a:pPr marL="342900" indent="-342900" algn="just">
                        <a:buFont typeface="+mj-lt"/>
                        <a:buAutoNum type="arabicPeriod"/>
                      </a:pPr>
                      <a:r>
                        <a:rPr lang="id-ID" baseline="0" dirty="0" smtClean="0"/>
                        <a:t>Laporan prestasi dosen</a:t>
                      </a:r>
                    </a:p>
                  </a:txBody>
                  <a:tcPr marL="84524" marR="84524"/>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id-ID" dirty="0" smtClean="0"/>
                    </a:p>
                    <a:p>
                      <a:r>
                        <a:rPr lang="id-ID" baseline="0" dirty="0" smtClean="0"/>
                        <a:t>WR 1, LPPM, Kabiro umum </a:t>
                      </a:r>
                      <a:endParaRPr lang="id-ID" dirty="0"/>
                    </a:p>
                  </a:txBody>
                  <a:tcPr marL="84524" marR="84524"/>
                </a:tc>
              </a:tr>
              <a:tr h="370840">
                <a:tc>
                  <a:txBody>
                    <a:bodyPr/>
                    <a:lstStyle/>
                    <a:p>
                      <a:endParaRPr lang="id-ID" dirty="0"/>
                    </a:p>
                  </a:txBody>
                  <a:tcPr marL="84524" marR="84524"/>
                </a:tc>
                <a:tc>
                  <a:txBody>
                    <a:bodyPr/>
                    <a:lstStyle/>
                    <a:p>
                      <a:r>
                        <a:rPr lang="id-ID" dirty="0" smtClean="0"/>
                        <a:t>Tenaga Kependidikan</a:t>
                      </a:r>
                      <a:endParaRPr lang="id-ID" dirty="0"/>
                    </a:p>
                  </a:txBody>
                  <a:tcPr marL="84524" marR="84524"/>
                </a:tc>
                <a:tc>
                  <a:txBody>
                    <a:bodyPr/>
                    <a:lstStyle/>
                    <a:p>
                      <a:pPr marL="0" indent="0" algn="just">
                        <a:buFont typeface="+mj-lt"/>
                        <a:buNone/>
                      </a:pPr>
                      <a:r>
                        <a:rPr lang="id-ID" baseline="0" dirty="0" smtClean="0"/>
                        <a:t>Laporan Kecukupan dan kualifikasi tenaga kependidikan berdasarkan jenis pekerjaannya </a:t>
                      </a:r>
                    </a:p>
                  </a:txBody>
                  <a:tcPr marL="84524" marR="84524"/>
                </a:tc>
                <a:tc>
                  <a:txBody>
                    <a:bodyPr/>
                    <a:lstStyle/>
                    <a:p>
                      <a:endParaRPr lang="id-ID" dirty="0"/>
                    </a:p>
                  </a:txBody>
                  <a:tcPr marL="84524" marR="84524"/>
                </a:tc>
              </a:tr>
              <a:tr h="370840">
                <a:tc>
                  <a:txBody>
                    <a:bodyPr/>
                    <a:lstStyle/>
                    <a:p>
                      <a:endParaRPr lang="id-ID" dirty="0"/>
                    </a:p>
                  </a:txBody>
                  <a:tcPr marL="84524" marR="84524"/>
                </a:tc>
                <a:tc>
                  <a:txBody>
                    <a:bodyPr/>
                    <a:lstStyle/>
                    <a:p>
                      <a:endParaRPr lang="id-ID" dirty="0"/>
                    </a:p>
                  </a:txBody>
                  <a:tcPr marL="84524" marR="84524"/>
                </a:tc>
                <a:tc>
                  <a:txBody>
                    <a:bodyPr/>
                    <a:lstStyle/>
                    <a:p>
                      <a:pPr marL="342900" indent="-342900" algn="just">
                        <a:buFont typeface="+mj-lt"/>
                        <a:buAutoNum type="arabicPeriod"/>
                      </a:pPr>
                      <a:r>
                        <a:rPr lang="id-ID" baseline="0" dirty="0" smtClean="0"/>
                        <a:t>Laporan audit mutu internal</a:t>
                      </a:r>
                    </a:p>
                    <a:p>
                      <a:pPr marL="342900" indent="-342900" algn="just">
                        <a:buFont typeface="+mj-lt"/>
                        <a:buAutoNum type="arabicPeriod"/>
                      </a:pPr>
                      <a:r>
                        <a:rPr lang="id-ID" baseline="0" dirty="0" smtClean="0"/>
                        <a:t>Laporan tindak lanjut </a:t>
                      </a:r>
                    </a:p>
                    <a:p>
                      <a:pPr marL="342900" indent="-342900" algn="just">
                        <a:buFont typeface="+mj-lt"/>
                        <a:buAutoNum type="arabicPeriod"/>
                      </a:pPr>
                      <a:r>
                        <a:rPr lang="id-ID" baseline="0" dirty="0" smtClean="0"/>
                        <a:t>Instrumen dan Laporan survey kepuasan</a:t>
                      </a:r>
                    </a:p>
                  </a:txBody>
                  <a:tcPr marL="84524" marR="84524"/>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dirty="0" smtClean="0"/>
                        <a:t>WR</a:t>
                      </a:r>
                      <a:r>
                        <a:rPr lang="id-ID" baseline="0" dirty="0" smtClean="0"/>
                        <a:t> II, Kabiro Umum &amp; Kepegawaian</a:t>
                      </a:r>
                      <a:endParaRPr lang="id-ID" dirty="0"/>
                    </a:p>
                  </a:txBody>
                  <a:tcPr marL="84524" marR="84524"/>
                </a:tc>
              </a:tr>
              <a:tr h="370840">
                <a:tc>
                  <a:txBody>
                    <a:bodyPr/>
                    <a:lstStyle/>
                    <a:p>
                      <a:endParaRPr lang="id-ID" dirty="0"/>
                    </a:p>
                  </a:txBody>
                  <a:tcPr marL="84524" marR="84524"/>
                </a:tc>
                <a:tc>
                  <a:txBody>
                    <a:bodyPr/>
                    <a:lstStyle/>
                    <a:p>
                      <a:endParaRPr lang="id-ID" dirty="0"/>
                    </a:p>
                  </a:txBody>
                  <a:tcPr marL="84524" marR="84524"/>
                </a:tc>
                <a:tc>
                  <a:txBody>
                    <a:bodyPr/>
                    <a:lstStyle/>
                    <a:p>
                      <a:pPr marL="342900" indent="-342900" algn="just">
                        <a:buFont typeface="+mj-lt"/>
                        <a:buAutoNum type="arabicPeriod"/>
                      </a:pPr>
                      <a:r>
                        <a:rPr lang="id-ID" baseline="0" dirty="0" smtClean="0"/>
                        <a:t>Laporan monev kinerja dosen dan tendik</a:t>
                      </a:r>
                    </a:p>
                  </a:txBody>
                  <a:tcPr marL="84524" marR="84524"/>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id-ID" dirty="0"/>
                    </a:p>
                  </a:txBody>
                  <a:tcPr marL="84524" marR="84524"/>
                </a:tc>
              </a:tr>
            </a:tbl>
          </a:graphicData>
        </a:graphic>
      </p:graphicFrame>
    </p:spTree>
    <p:extLst>
      <p:ext uri="{BB962C8B-B14F-4D97-AF65-F5344CB8AC3E}">
        <p14:creationId xmlns:p14="http://schemas.microsoft.com/office/powerpoint/2010/main" val="18520181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6550" y="146805"/>
            <a:ext cx="9720072" cy="930433"/>
          </a:xfrm>
        </p:spPr>
        <p:txBody>
          <a:bodyPr>
            <a:normAutofit fontScale="90000"/>
          </a:bodyPr>
          <a:lstStyle/>
          <a:p>
            <a:r>
              <a:rPr lang="id-ID" dirty="0" smtClean="0">
                <a:solidFill>
                  <a:schemeClr val="accent1"/>
                </a:solidFill>
              </a:rPr>
              <a:t>KRITERIA 5: KEUANGAN, SARANA DAN PRASARANA</a:t>
            </a:r>
            <a:endParaRPr lang="id-ID" dirty="0">
              <a:solidFill>
                <a:schemeClr val="accent1"/>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053028754"/>
              </p:ext>
            </p:extLst>
          </p:nvPr>
        </p:nvGraphicFramePr>
        <p:xfrm>
          <a:off x="986550" y="1077238"/>
          <a:ext cx="10725286" cy="5577840"/>
        </p:xfrm>
        <a:graphic>
          <a:graphicData uri="http://schemas.openxmlformats.org/drawingml/2006/table">
            <a:tbl>
              <a:tblPr firstRow="1" bandRow="1">
                <a:tableStyleId>{BC89EF96-8CEA-46FF-86C4-4CE0E7609802}</a:tableStyleId>
              </a:tblPr>
              <a:tblGrid>
                <a:gridCol w="1623877"/>
                <a:gridCol w="2174075"/>
                <a:gridCol w="5224203"/>
                <a:gridCol w="1703131"/>
              </a:tblGrid>
              <a:tr h="370840">
                <a:tc>
                  <a:txBody>
                    <a:bodyPr/>
                    <a:lstStyle/>
                    <a:p>
                      <a:pPr algn="ctr"/>
                      <a:r>
                        <a:rPr lang="id-ID" dirty="0" smtClean="0"/>
                        <a:t>Butir Kriteria</a:t>
                      </a:r>
                      <a:endParaRPr lang="id-ID" dirty="0"/>
                    </a:p>
                  </a:txBody>
                  <a:tcPr marL="84524" marR="84524"/>
                </a:tc>
                <a:tc>
                  <a:txBody>
                    <a:bodyPr/>
                    <a:lstStyle/>
                    <a:p>
                      <a:pPr algn="ctr"/>
                      <a:r>
                        <a:rPr lang="id-ID" dirty="0" smtClean="0"/>
                        <a:t>Uraian</a:t>
                      </a:r>
                      <a:endParaRPr lang="id-ID" dirty="0"/>
                    </a:p>
                  </a:txBody>
                  <a:tcPr marL="84524" marR="84524"/>
                </a:tc>
                <a:tc>
                  <a:txBody>
                    <a:bodyPr/>
                    <a:lstStyle/>
                    <a:p>
                      <a:pPr algn="ctr"/>
                      <a:r>
                        <a:rPr lang="id-ID" dirty="0" smtClean="0"/>
                        <a:t>Bukti pendukung</a:t>
                      </a:r>
                      <a:endParaRPr lang="id-ID" dirty="0"/>
                    </a:p>
                  </a:txBody>
                  <a:tcPr marL="84524" marR="84524"/>
                </a:tc>
                <a:tc>
                  <a:txBody>
                    <a:bodyPr/>
                    <a:lstStyle/>
                    <a:p>
                      <a:pPr algn="ctr"/>
                      <a:r>
                        <a:rPr lang="id-ID" dirty="0" smtClean="0"/>
                        <a:t>Penanggung</a:t>
                      </a:r>
                      <a:r>
                        <a:rPr lang="id-ID" baseline="0" dirty="0" smtClean="0"/>
                        <a:t> jawab</a:t>
                      </a:r>
                      <a:endParaRPr lang="id-ID" dirty="0"/>
                    </a:p>
                  </a:txBody>
                  <a:tcPr marL="84524" marR="84524"/>
                </a:tc>
              </a:tr>
              <a:tr h="370840">
                <a:tc>
                  <a:txBody>
                    <a:bodyPr/>
                    <a:lstStyle/>
                    <a:p>
                      <a:r>
                        <a:rPr lang="id-ID" dirty="0" smtClean="0"/>
                        <a:t>C.5.4a</a:t>
                      </a:r>
                      <a:endParaRPr lang="id-ID" dirty="0"/>
                    </a:p>
                  </a:txBody>
                  <a:tcPr marL="84524" marR="84524"/>
                </a:tc>
                <a:tc>
                  <a:txBody>
                    <a:bodyPr/>
                    <a:lstStyle/>
                    <a:p>
                      <a:r>
                        <a:rPr lang="id-ID" dirty="0" smtClean="0"/>
                        <a:t>Keuangan</a:t>
                      </a:r>
                      <a:r>
                        <a:rPr lang="id-ID" baseline="0" dirty="0" smtClean="0"/>
                        <a:t> </a:t>
                      </a:r>
                      <a:endParaRPr lang="id-ID" dirty="0"/>
                    </a:p>
                  </a:txBody>
                  <a:tcPr marL="84524" marR="84524"/>
                </a:tc>
                <a:tc>
                  <a:txBody>
                    <a:bodyPr/>
                    <a:lstStyle/>
                    <a:p>
                      <a:pPr marL="342900" indent="-342900" algn="just">
                        <a:buFont typeface="+mj-lt"/>
                        <a:buAutoNum type="arabicPeriod"/>
                      </a:pPr>
                      <a:r>
                        <a:rPr lang="id-ID" baseline="0" dirty="0" smtClean="0"/>
                        <a:t>Standar SPMI Keuangan</a:t>
                      </a:r>
                    </a:p>
                    <a:p>
                      <a:pPr marL="342900" indent="-342900" algn="just">
                        <a:buFont typeface="+mj-lt"/>
                        <a:buAutoNum type="arabicPeriod"/>
                      </a:pPr>
                      <a:r>
                        <a:rPr lang="id-ID" baseline="0" dirty="0" smtClean="0"/>
                        <a:t>Pedoman &amp; SOP2 keuangan</a:t>
                      </a:r>
                    </a:p>
                    <a:p>
                      <a:pPr marL="342900" indent="-342900" algn="just">
                        <a:buFont typeface="+mj-lt"/>
                        <a:buAutoNum type="arabicPeriod"/>
                      </a:pPr>
                      <a:r>
                        <a:rPr lang="id-ID" baseline="0" dirty="0" smtClean="0"/>
                        <a:t>Laporan perolehan dana (dari mahasiswa dan sumber lainnya beserta hasil % nya)</a:t>
                      </a:r>
                    </a:p>
                    <a:p>
                      <a:pPr marL="342900" indent="-342900" algn="just">
                        <a:buFont typeface="+mj-lt"/>
                        <a:buAutoNum type="arabicPeriod"/>
                      </a:pPr>
                      <a:r>
                        <a:rPr lang="id-ID" baseline="0" dirty="0" smtClean="0"/>
                        <a:t>Laporan penggunaan dana (dana operasional proses belajar, penelitian, pkm, investasi dan lainnya beserta % nya)</a:t>
                      </a:r>
                    </a:p>
                    <a:p>
                      <a:pPr marL="342900" indent="-342900" algn="just">
                        <a:buFont typeface="+mj-lt"/>
                        <a:buAutoNum type="arabicPeriod"/>
                      </a:pPr>
                      <a:r>
                        <a:rPr lang="id-ID" baseline="0" dirty="0" smtClean="0"/>
                        <a:t>Laporan dana penelitian </a:t>
                      </a:r>
                    </a:p>
                    <a:p>
                      <a:pPr marL="342900" indent="-342900" algn="just">
                        <a:buFont typeface="+mj-lt"/>
                        <a:buAutoNum type="arabicPeriod"/>
                      </a:pPr>
                      <a:r>
                        <a:rPr lang="id-ID" baseline="0" dirty="0" smtClean="0"/>
                        <a:t>Laporan dana PKM</a:t>
                      </a:r>
                    </a:p>
                    <a:p>
                      <a:pPr marL="342900" indent="-342900" algn="just">
                        <a:buFont typeface="+mj-lt"/>
                        <a:buAutoNum type="arabicPeriod"/>
                      </a:pPr>
                      <a:r>
                        <a:rPr lang="id-ID" baseline="0" dirty="0" smtClean="0"/>
                        <a:t>Laporan audit internal &amp; eksternal + tindak lanjut</a:t>
                      </a:r>
                    </a:p>
                    <a:p>
                      <a:pPr marL="342900" indent="-342900" algn="just">
                        <a:buFont typeface="+mj-lt"/>
                        <a:buAutoNum type="arabicPeriod"/>
                      </a:pPr>
                      <a:r>
                        <a:rPr lang="id-ID" baseline="0" dirty="0" smtClean="0"/>
                        <a:t>Laporan survey kepuasan dan tindak lanjut</a:t>
                      </a:r>
                    </a:p>
                  </a:txBody>
                  <a:tcPr marL="84524" marR="84524"/>
                </a:tc>
                <a:tc>
                  <a:txBody>
                    <a:bodyPr/>
                    <a:lstStyle/>
                    <a:p>
                      <a:r>
                        <a:rPr lang="id-ID" dirty="0" smtClean="0"/>
                        <a:t>WR</a:t>
                      </a:r>
                      <a:r>
                        <a:rPr lang="id-ID" baseline="0" dirty="0" smtClean="0"/>
                        <a:t> II, Kabiro keuangan</a:t>
                      </a:r>
                      <a:endParaRPr lang="id-ID" dirty="0"/>
                    </a:p>
                  </a:txBody>
                  <a:tcPr marL="84524" marR="84524"/>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dirty="0" smtClean="0"/>
                        <a:t>C.5.4b</a:t>
                      </a:r>
                    </a:p>
                  </a:txBody>
                  <a:tcPr marL="84524" marR="84524"/>
                </a:tc>
                <a:tc>
                  <a:txBody>
                    <a:bodyPr/>
                    <a:lstStyle/>
                    <a:p>
                      <a:r>
                        <a:rPr lang="id-ID" dirty="0" smtClean="0"/>
                        <a:t>Sarana dan Prasanana</a:t>
                      </a:r>
                      <a:endParaRPr lang="id-ID" dirty="0"/>
                    </a:p>
                  </a:txBody>
                  <a:tcPr marL="84524" marR="84524"/>
                </a:tc>
                <a:tc>
                  <a:txBody>
                    <a:bodyPr/>
                    <a:lstStyle/>
                    <a:p>
                      <a:pPr marL="342900" indent="-342900" algn="just">
                        <a:buFont typeface="+mj-lt"/>
                        <a:buAutoNum type="arabicPeriod"/>
                      </a:pPr>
                      <a:r>
                        <a:rPr lang="id-ID" baseline="0" dirty="0" smtClean="0"/>
                        <a:t>Standar SPMI Sarana &amp; prasarana</a:t>
                      </a:r>
                    </a:p>
                    <a:p>
                      <a:pPr marL="342900" indent="-342900" algn="just">
                        <a:buFont typeface="+mj-lt"/>
                        <a:buAutoNum type="arabicPeriod"/>
                      </a:pPr>
                      <a:r>
                        <a:rPr lang="id-ID" baseline="0" dirty="0" smtClean="0"/>
                        <a:t>Pedoman &amp; SOP  Sarana prasarana</a:t>
                      </a:r>
                    </a:p>
                    <a:p>
                      <a:pPr marL="342900" indent="-342900" algn="just">
                        <a:buFont typeface="+mj-lt"/>
                        <a:buAutoNum type="arabicPeriod"/>
                      </a:pPr>
                      <a:r>
                        <a:rPr lang="id-ID" baseline="0" dirty="0" smtClean="0"/>
                        <a:t>Laporan data sarana &amp; prasarana</a:t>
                      </a:r>
                    </a:p>
                    <a:p>
                      <a:pPr marL="342900" indent="-342900" algn="just">
                        <a:buFont typeface="+mj-lt"/>
                        <a:buAutoNum type="arabicPeriod"/>
                      </a:pPr>
                      <a:r>
                        <a:rPr lang="id-ID" baseline="0" dirty="0" smtClean="0"/>
                        <a:t>Laporan survey kepuasan dan tindak lanjut</a:t>
                      </a:r>
                    </a:p>
                  </a:txBody>
                  <a:tcPr marL="84524" marR="84524"/>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dirty="0" smtClean="0"/>
                        <a:t>WR II, Kabiro Umum &amp; kepegawaian</a:t>
                      </a:r>
                    </a:p>
                  </a:txBody>
                  <a:tcPr marL="84524" marR="84524"/>
                </a:tc>
              </a:tr>
              <a:tr h="370840">
                <a:tc>
                  <a:txBody>
                    <a:bodyPr/>
                    <a:lstStyle/>
                    <a:p>
                      <a:endParaRPr lang="id-ID" dirty="0"/>
                    </a:p>
                  </a:txBody>
                  <a:tcPr marL="84524" marR="84524"/>
                </a:tc>
                <a:tc>
                  <a:txBody>
                    <a:bodyPr/>
                    <a:lstStyle/>
                    <a:p>
                      <a:endParaRPr lang="id-ID" dirty="0"/>
                    </a:p>
                  </a:txBody>
                  <a:tcPr marL="84524" marR="84524"/>
                </a:tc>
                <a:tc>
                  <a:txBody>
                    <a:bodyPr/>
                    <a:lstStyle/>
                    <a:p>
                      <a:pPr marL="342900" indent="-342900" algn="just">
                        <a:buFont typeface="+mj-lt"/>
                        <a:buAutoNum type="arabicPeriod"/>
                      </a:pPr>
                      <a:r>
                        <a:rPr lang="id-ID" baseline="0" dirty="0" smtClean="0"/>
                        <a:t>Laporan audit mutu internal</a:t>
                      </a:r>
                    </a:p>
                    <a:p>
                      <a:pPr marL="342900" indent="-342900" algn="just">
                        <a:buFont typeface="+mj-lt"/>
                        <a:buAutoNum type="arabicPeriod"/>
                      </a:pPr>
                      <a:r>
                        <a:rPr lang="id-ID" baseline="0" dirty="0" smtClean="0"/>
                        <a:t>Laporan RTM &amp;  tindak lanjut</a:t>
                      </a:r>
                    </a:p>
                  </a:txBody>
                  <a:tcPr marL="84524" marR="84524"/>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id-ID" dirty="0" smtClean="0"/>
                    </a:p>
                  </a:txBody>
                  <a:tcPr marL="84524" marR="84524"/>
                </a:tc>
              </a:tr>
            </a:tbl>
          </a:graphicData>
        </a:graphic>
      </p:graphicFrame>
    </p:spTree>
    <p:extLst>
      <p:ext uri="{BB962C8B-B14F-4D97-AF65-F5344CB8AC3E}">
        <p14:creationId xmlns:p14="http://schemas.microsoft.com/office/powerpoint/2010/main" val="344293206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6550" y="146805"/>
            <a:ext cx="9720072" cy="930433"/>
          </a:xfrm>
        </p:spPr>
        <p:txBody>
          <a:bodyPr>
            <a:normAutofit fontScale="90000"/>
          </a:bodyPr>
          <a:lstStyle/>
          <a:p>
            <a:r>
              <a:rPr lang="id-ID" dirty="0" smtClean="0">
                <a:solidFill>
                  <a:schemeClr val="accent1"/>
                </a:solidFill>
              </a:rPr>
              <a:t>KRITERIA 5: KEUANGAN, SARANA DAN PRASARANA</a:t>
            </a:r>
            <a:endParaRPr lang="id-ID" dirty="0">
              <a:solidFill>
                <a:schemeClr val="accent1"/>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652396338"/>
              </p:ext>
            </p:extLst>
          </p:nvPr>
        </p:nvGraphicFramePr>
        <p:xfrm>
          <a:off x="986550" y="1077238"/>
          <a:ext cx="10512344" cy="5212080"/>
        </p:xfrm>
        <a:graphic>
          <a:graphicData uri="http://schemas.openxmlformats.org/drawingml/2006/table">
            <a:tbl>
              <a:tblPr firstRow="1" bandRow="1">
                <a:tableStyleId>{BC89EF96-8CEA-46FF-86C4-4CE0E7609802}</a:tableStyleId>
              </a:tblPr>
              <a:tblGrid>
                <a:gridCol w="1591637"/>
                <a:gridCol w="2130911"/>
                <a:gridCol w="5120480"/>
                <a:gridCol w="1669316"/>
              </a:tblGrid>
              <a:tr h="370840">
                <a:tc>
                  <a:txBody>
                    <a:bodyPr/>
                    <a:lstStyle/>
                    <a:p>
                      <a:pPr algn="ctr"/>
                      <a:r>
                        <a:rPr lang="id-ID" dirty="0" smtClean="0"/>
                        <a:t>Butir Kriteria</a:t>
                      </a:r>
                      <a:endParaRPr lang="id-ID" dirty="0"/>
                    </a:p>
                  </a:txBody>
                  <a:tcPr marL="84524" marR="84524"/>
                </a:tc>
                <a:tc>
                  <a:txBody>
                    <a:bodyPr/>
                    <a:lstStyle/>
                    <a:p>
                      <a:pPr algn="ctr"/>
                      <a:r>
                        <a:rPr lang="id-ID" dirty="0" smtClean="0"/>
                        <a:t>Uraian</a:t>
                      </a:r>
                      <a:endParaRPr lang="id-ID" dirty="0"/>
                    </a:p>
                  </a:txBody>
                  <a:tcPr marL="84524" marR="84524"/>
                </a:tc>
                <a:tc>
                  <a:txBody>
                    <a:bodyPr/>
                    <a:lstStyle/>
                    <a:p>
                      <a:pPr algn="ctr"/>
                      <a:r>
                        <a:rPr lang="id-ID" dirty="0" smtClean="0"/>
                        <a:t>Bukti pendukung</a:t>
                      </a:r>
                      <a:endParaRPr lang="id-ID" dirty="0"/>
                    </a:p>
                  </a:txBody>
                  <a:tcPr marL="84524" marR="84524"/>
                </a:tc>
                <a:tc>
                  <a:txBody>
                    <a:bodyPr/>
                    <a:lstStyle/>
                    <a:p>
                      <a:pPr algn="ctr"/>
                      <a:r>
                        <a:rPr lang="id-ID" dirty="0" smtClean="0"/>
                        <a:t>Penanggung</a:t>
                      </a:r>
                      <a:r>
                        <a:rPr lang="id-ID" baseline="0" dirty="0" smtClean="0"/>
                        <a:t> jawab</a:t>
                      </a:r>
                      <a:endParaRPr lang="id-ID" dirty="0"/>
                    </a:p>
                  </a:txBody>
                  <a:tcPr marL="84524" marR="84524"/>
                </a:tc>
              </a:tr>
              <a:tr h="370840">
                <a:tc>
                  <a:txBody>
                    <a:bodyPr/>
                    <a:lstStyle/>
                    <a:p>
                      <a:r>
                        <a:rPr lang="id-ID" dirty="0" smtClean="0"/>
                        <a:t>C.5.4c</a:t>
                      </a:r>
                      <a:endParaRPr lang="id-ID" dirty="0"/>
                    </a:p>
                  </a:txBody>
                  <a:tcPr marL="84524" marR="84524"/>
                </a:tc>
                <a:tc>
                  <a:txBody>
                    <a:bodyPr/>
                    <a:lstStyle/>
                    <a:p>
                      <a:r>
                        <a:rPr lang="id-ID" dirty="0" smtClean="0"/>
                        <a:t>Sistem</a:t>
                      </a:r>
                      <a:r>
                        <a:rPr lang="id-ID" baseline="0" dirty="0" smtClean="0"/>
                        <a:t> TIK</a:t>
                      </a:r>
                      <a:endParaRPr lang="id-ID" dirty="0"/>
                    </a:p>
                  </a:txBody>
                  <a:tcPr marL="84524" marR="84524"/>
                </a:tc>
                <a:tc>
                  <a:txBody>
                    <a:bodyPr/>
                    <a:lstStyle/>
                    <a:p>
                      <a:pPr marL="342900" indent="-342900">
                        <a:buFont typeface="+mj-lt"/>
                        <a:buAutoNum type="arabicPeriod"/>
                      </a:pPr>
                      <a:r>
                        <a:rPr lang="id-ID" dirty="0" smtClean="0"/>
                        <a:t>Standar</a:t>
                      </a:r>
                      <a:r>
                        <a:rPr lang="id-ID" baseline="0" dirty="0" smtClean="0"/>
                        <a:t> SPMI TIK</a:t>
                      </a:r>
                    </a:p>
                    <a:p>
                      <a:pPr marL="342900" indent="-342900">
                        <a:buFont typeface="+mj-lt"/>
                        <a:buAutoNum type="arabicPeriod"/>
                      </a:pPr>
                      <a:r>
                        <a:rPr lang="id-ID" baseline="0" dirty="0" smtClean="0"/>
                        <a:t>Blue print pengembangan TIK</a:t>
                      </a:r>
                    </a:p>
                    <a:p>
                      <a:pPr marL="342900" indent="-342900">
                        <a:buFont typeface="+mj-lt"/>
                        <a:buAutoNum type="arabicPeriod"/>
                      </a:pPr>
                      <a:r>
                        <a:rPr lang="id-ID" baseline="0" dirty="0" smtClean="0"/>
                        <a:t>Pedoman &amp; SOP2 TIK</a:t>
                      </a:r>
                    </a:p>
                    <a:p>
                      <a:pPr marL="342900" indent="-342900" algn="just">
                        <a:buFont typeface="+mj-lt"/>
                        <a:buAutoNum type="arabicPeriod"/>
                      </a:pPr>
                      <a:r>
                        <a:rPr lang="id-ID" baseline="0" dirty="0" smtClean="0"/>
                        <a:t>Keberadaan TIK untuk membantu proses dalam mendukung keputusan yang mencakup: a) layanan akademik, keuangan, SDM, dan sarana dan prasarana (aset), b) mudah diakses oleh seluruh unit kerja dalam lingkup institusi, c) engkap dan mutakhir, d) seluruh jenis layanan telah terintegrasi dan digunakan untuk pengambilan keputusan,  e) seluruh jenis layanan yang terintegrasi </a:t>
                      </a:r>
                    </a:p>
                    <a:p>
                      <a:pPr marL="342900" indent="-342900" algn="just">
                        <a:buFont typeface="+mj-lt"/>
                        <a:buAutoNum type="arabicPeriod"/>
                      </a:pPr>
                      <a:r>
                        <a:rPr lang="id-ID" baseline="0" dirty="0" smtClean="0"/>
                        <a:t>Laporan audit dan tindak lanjut</a:t>
                      </a:r>
                    </a:p>
                    <a:p>
                      <a:pPr marL="342900" indent="-342900">
                        <a:buFont typeface="+mj-lt"/>
                        <a:buAutoNum type="arabicPeriod"/>
                      </a:pPr>
                      <a:r>
                        <a:rPr lang="id-ID" dirty="0" smtClean="0"/>
                        <a:t>Laporan survey kepuasan </a:t>
                      </a:r>
                      <a:endParaRPr lang="id-ID" dirty="0"/>
                    </a:p>
                  </a:txBody>
                  <a:tcPr marL="84524" marR="84524"/>
                </a:tc>
                <a:tc>
                  <a:txBody>
                    <a:bodyPr/>
                    <a:lstStyle/>
                    <a:p>
                      <a:endParaRPr lang="id-ID" dirty="0"/>
                    </a:p>
                  </a:txBody>
                  <a:tcPr marL="84524" marR="84524"/>
                </a:tc>
              </a:tr>
              <a:tr h="370840">
                <a:tc>
                  <a:txBody>
                    <a:bodyPr/>
                    <a:lstStyle/>
                    <a:p>
                      <a:endParaRPr lang="id-ID" dirty="0"/>
                    </a:p>
                  </a:txBody>
                  <a:tcPr marL="84524" marR="84524"/>
                </a:tc>
                <a:tc>
                  <a:txBody>
                    <a:bodyPr/>
                    <a:lstStyle/>
                    <a:p>
                      <a:endParaRPr lang="id-ID"/>
                    </a:p>
                  </a:txBody>
                  <a:tcPr marL="84524" marR="84524"/>
                </a:tc>
                <a:tc>
                  <a:txBody>
                    <a:bodyPr/>
                    <a:lstStyle/>
                    <a:p>
                      <a:pPr algn="just"/>
                      <a:r>
                        <a:rPr lang="id-ID" dirty="0" smtClean="0"/>
                        <a:t>Ketersediaan Sistem Informasi Pendidikan/ Pembelajaran, Sistem Informasi Penelitian dan PkM, Sistem Informasi Perpustakaan,</a:t>
                      </a:r>
                      <a:endParaRPr lang="id-ID" dirty="0"/>
                    </a:p>
                  </a:txBody>
                  <a:tcPr marL="84524" marR="84524"/>
                </a:tc>
                <a:tc>
                  <a:txBody>
                    <a:bodyPr/>
                    <a:lstStyle/>
                    <a:p>
                      <a:endParaRPr lang="id-ID" dirty="0"/>
                    </a:p>
                  </a:txBody>
                  <a:tcPr marL="84524" marR="84524"/>
                </a:tc>
              </a:tr>
            </a:tbl>
          </a:graphicData>
        </a:graphic>
      </p:graphicFrame>
    </p:spTree>
    <p:extLst>
      <p:ext uri="{BB962C8B-B14F-4D97-AF65-F5344CB8AC3E}">
        <p14:creationId xmlns:p14="http://schemas.microsoft.com/office/powerpoint/2010/main" val="406479637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6550" y="146805"/>
            <a:ext cx="9720072" cy="930433"/>
          </a:xfrm>
        </p:spPr>
        <p:txBody>
          <a:bodyPr>
            <a:normAutofit/>
          </a:bodyPr>
          <a:lstStyle/>
          <a:p>
            <a:r>
              <a:rPr lang="id-ID" dirty="0" smtClean="0">
                <a:solidFill>
                  <a:schemeClr val="accent1"/>
                </a:solidFill>
              </a:rPr>
              <a:t>KRITERIA 6: pendidikan</a:t>
            </a:r>
            <a:endParaRPr lang="id-ID" dirty="0">
              <a:solidFill>
                <a:schemeClr val="accent1"/>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795653122"/>
              </p:ext>
            </p:extLst>
          </p:nvPr>
        </p:nvGraphicFramePr>
        <p:xfrm>
          <a:off x="986550" y="1077238"/>
          <a:ext cx="11025910" cy="5212080"/>
        </p:xfrm>
        <a:graphic>
          <a:graphicData uri="http://schemas.openxmlformats.org/drawingml/2006/table">
            <a:tbl>
              <a:tblPr firstRow="1" bandRow="1">
                <a:tableStyleId>{BC89EF96-8CEA-46FF-86C4-4CE0E7609802}</a:tableStyleId>
              </a:tblPr>
              <a:tblGrid>
                <a:gridCol w="1669394"/>
                <a:gridCol w="1515223"/>
                <a:gridCol w="6090424"/>
                <a:gridCol w="1750869"/>
              </a:tblGrid>
              <a:tr h="370840">
                <a:tc>
                  <a:txBody>
                    <a:bodyPr/>
                    <a:lstStyle/>
                    <a:p>
                      <a:pPr algn="ctr"/>
                      <a:r>
                        <a:rPr lang="id-ID" dirty="0" smtClean="0"/>
                        <a:t>Butir Kriteria</a:t>
                      </a:r>
                      <a:endParaRPr lang="id-ID" dirty="0"/>
                    </a:p>
                  </a:txBody>
                  <a:tcPr marL="84524" marR="84524"/>
                </a:tc>
                <a:tc>
                  <a:txBody>
                    <a:bodyPr/>
                    <a:lstStyle/>
                    <a:p>
                      <a:pPr algn="ctr"/>
                      <a:r>
                        <a:rPr lang="id-ID" dirty="0" smtClean="0"/>
                        <a:t>Uraian</a:t>
                      </a:r>
                      <a:endParaRPr lang="id-ID" dirty="0"/>
                    </a:p>
                  </a:txBody>
                  <a:tcPr marL="84524" marR="84524"/>
                </a:tc>
                <a:tc>
                  <a:txBody>
                    <a:bodyPr/>
                    <a:lstStyle/>
                    <a:p>
                      <a:pPr algn="ctr"/>
                      <a:r>
                        <a:rPr lang="id-ID" dirty="0" smtClean="0"/>
                        <a:t>Bukti pendukung</a:t>
                      </a:r>
                      <a:endParaRPr lang="id-ID" dirty="0"/>
                    </a:p>
                  </a:txBody>
                  <a:tcPr marL="84524" marR="84524"/>
                </a:tc>
                <a:tc>
                  <a:txBody>
                    <a:bodyPr/>
                    <a:lstStyle/>
                    <a:p>
                      <a:pPr algn="ctr"/>
                      <a:r>
                        <a:rPr lang="id-ID" dirty="0" smtClean="0"/>
                        <a:t>Penanggung</a:t>
                      </a:r>
                      <a:r>
                        <a:rPr lang="id-ID" baseline="0" dirty="0" smtClean="0"/>
                        <a:t> jawab</a:t>
                      </a:r>
                      <a:endParaRPr lang="id-ID" dirty="0"/>
                    </a:p>
                  </a:txBody>
                  <a:tcPr marL="84524" marR="84524"/>
                </a:tc>
              </a:tr>
              <a:tr h="370840">
                <a:tc>
                  <a:txBody>
                    <a:bodyPr/>
                    <a:lstStyle/>
                    <a:p>
                      <a:r>
                        <a:rPr lang="id-ID" dirty="0" smtClean="0"/>
                        <a:t>C.6.4</a:t>
                      </a:r>
                      <a:r>
                        <a:rPr lang="id-ID" baseline="0" dirty="0" smtClean="0"/>
                        <a:t> a</a:t>
                      </a:r>
                      <a:endParaRPr lang="id-ID" dirty="0"/>
                    </a:p>
                  </a:txBody>
                  <a:tcPr marL="84524" marR="84524"/>
                </a:tc>
                <a:tc>
                  <a:txBody>
                    <a:bodyPr/>
                    <a:lstStyle/>
                    <a:p>
                      <a:r>
                        <a:rPr lang="id-ID" dirty="0" smtClean="0"/>
                        <a:t>Kurikulum</a:t>
                      </a:r>
                      <a:endParaRPr lang="id-ID" dirty="0"/>
                    </a:p>
                  </a:txBody>
                  <a:tcPr marL="84524" marR="84524"/>
                </a:tc>
                <a:tc>
                  <a:txBody>
                    <a:bodyPr/>
                    <a:lstStyle/>
                    <a:p>
                      <a:pPr marL="342900" marR="0" indent="-342900" algn="l" defTabSz="914400" rtl="0" eaLnBrk="1" fontAlgn="auto" latinLnBrk="0" hangingPunct="1">
                        <a:lnSpc>
                          <a:spcPct val="100000"/>
                        </a:lnSpc>
                        <a:spcBef>
                          <a:spcPts val="0"/>
                        </a:spcBef>
                        <a:spcAft>
                          <a:spcPts val="0"/>
                        </a:spcAft>
                        <a:buClrTx/>
                        <a:buSzTx/>
                        <a:buFont typeface="+mj-lt"/>
                        <a:buAutoNum type="arabicPeriod"/>
                        <a:tabLst/>
                        <a:defRPr/>
                      </a:pPr>
                      <a:r>
                        <a:rPr lang="id-ID" baseline="0" dirty="0" smtClean="0"/>
                        <a:t>Standar SPMI Pendidikan</a:t>
                      </a:r>
                    </a:p>
                    <a:p>
                      <a:pPr marL="342900" indent="-342900">
                        <a:buFont typeface="+mj-lt"/>
                        <a:buAutoNum type="arabicPeriod"/>
                      </a:pPr>
                      <a:r>
                        <a:rPr lang="id-ID" dirty="0" smtClean="0"/>
                        <a:t>Dokumen kebijakan pengembangan kurikulum</a:t>
                      </a:r>
                    </a:p>
                    <a:p>
                      <a:pPr marL="342900" indent="-342900">
                        <a:buFont typeface="+mj-lt"/>
                        <a:buAutoNum type="arabicPeriod"/>
                      </a:pPr>
                      <a:r>
                        <a:rPr lang="id-ID" dirty="0" smtClean="0"/>
                        <a:t>Dokumen pedoman</a:t>
                      </a:r>
                      <a:r>
                        <a:rPr lang="id-ID" baseline="0" dirty="0" smtClean="0"/>
                        <a:t> pengembangan kurikulum</a:t>
                      </a:r>
                      <a:endParaRPr lang="id-ID" dirty="0" smtClean="0"/>
                    </a:p>
                    <a:p>
                      <a:pPr marL="342900" indent="-342900" algn="just">
                        <a:buFont typeface="+mj-lt"/>
                        <a:buAutoNum type="arabicPeriod"/>
                      </a:pPr>
                      <a:r>
                        <a:rPr lang="id-ID" dirty="0" smtClean="0"/>
                        <a:t>pedoman pelaksanaan/</a:t>
                      </a:r>
                      <a:r>
                        <a:rPr lang="id-ID" baseline="0" dirty="0" smtClean="0"/>
                        <a:t> implementasi </a:t>
                      </a:r>
                      <a:r>
                        <a:rPr lang="id-ID" dirty="0" smtClean="0"/>
                        <a:t>kurikulum yang mencakup pemantauan dan peninjauan kurikulum yang mempertimbangkan umpan balik dari para pemangku kepentingan, pencapaian isu-isu strategis untuk menjamin kesesuaian dan </a:t>
                      </a:r>
                    </a:p>
                    <a:p>
                      <a:pPr marL="342900" indent="-342900">
                        <a:buFont typeface="+mj-lt"/>
                        <a:buAutoNum type="arabicPeriod"/>
                      </a:pPr>
                      <a:r>
                        <a:rPr lang="id-ID" dirty="0" smtClean="0"/>
                        <a:t>kemutakhirannya.</a:t>
                      </a:r>
                    </a:p>
                  </a:txBody>
                  <a:tcPr marL="84524" marR="84524"/>
                </a:tc>
                <a:tc>
                  <a:txBody>
                    <a:bodyPr/>
                    <a:lstStyle/>
                    <a:p>
                      <a:r>
                        <a:rPr lang="id-ID" dirty="0" smtClean="0"/>
                        <a:t>WR 1</a:t>
                      </a:r>
                      <a:r>
                        <a:rPr lang="id-ID" baseline="0" dirty="0" smtClean="0"/>
                        <a:t>, UPP</a:t>
                      </a:r>
                      <a:endParaRPr lang="id-ID" dirty="0"/>
                    </a:p>
                  </a:txBody>
                  <a:tcPr marL="84524" marR="84524"/>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dirty="0" smtClean="0"/>
                        <a:t>C.6.4</a:t>
                      </a:r>
                      <a:r>
                        <a:rPr lang="id-ID" baseline="0" dirty="0" smtClean="0"/>
                        <a:t> b</a:t>
                      </a:r>
                      <a:endParaRPr lang="id-ID" dirty="0" smtClean="0"/>
                    </a:p>
                    <a:p>
                      <a:endParaRPr lang="id-ID" dirty="0"/>
                    </a:p>
                  </a:txBody>
                  <a:tcPr marL="84524" marR="84524"/>
                </a:tc>
                <a:tc>
                  <a:txBody>
                    <a:bodyPr/>
                    <a:lstStyle/>
                    <a:p>
                      <a:r>
                        <a:rPr lang="id-ID" dirty="0" smtClean="0"/>
                        <a:t>Pembelajaran</a:t>
                      </a:r>
                      <a:endParaRPr lang="id-ID" dirty="0"/>
                    </a:p>
                  </a:txBody>
                  <a:tcPr marL="84524" marR="84524"/>
                </a:tc>
                <a:tc>
                  <a:txBody>
                    <a:bodyPr/>
                    <a:lstStyle/>
                    <a:p>
                      <a:pPr marL="342900" indent="-342900" algn="just">
                        <a:buFont typeface="+mj-lt"/>
                        <a:buAutoNum type="arabicPeriod"/>
                      </a:pPr>
                      <a:r>
                        <a:rPr lang="id-ID" dirty="0" smtClean="0"/>
                        <a:t>Pedoman</a:t>
                      </a:r>
                      <a:r>
                        <a:rPr lang="id-ID" baseline="0" dirty="0" smtClean="0"/>
                        <a:t> </a:t>
                      </a:r>
                      <a:r>
                        <a:rPr lang="id-ID" dirty="0" smtClean="0"/>
                        <a:t>tentang penerapan sistem penugasan dosen berdasarkan kebutuhan, kualifikasi, keahlian dan pengalaman. </a:t>
                      </a:r>
                    </a:p>
                    <a:p>
                      <a:pPr marL="342900" indent="-342900" algn="just">
                        <a:buFont typeface="+mj-lt"/>
                        <a:buAutoNum type="arabicPeriod"/>
                      </a:pPr>
                      <a:r>
                        <a:rPr lang="id-ID" dirty="0" smtClean="0"/>
                        <a:t>bukti yang sahih tentang penetapan strategi, metode dan media pembelajaran serta penilaian pembelajaran.</a:t>
                      </a:r>
                    </a:p>
                    <a:p>
                      <a:pPr marL="342900" indent="-342900" algn="just">
                        <a:buFont typeface="+mj-lt"/>
                        <a:buAutoNum type="arabicPeriod"/>
                      </a:pPr>
                      <a:r>
                        <a:rPr lang="es-ES" dirty="0" smtClean="0"/>
                        <a:t> </a:t>
                      </a:r>
                      <a:r>
                        <a:rPr lang="es-ES" dirty="0" err="1" smtClean="0"/>
                        <a:t>bukti</a:t>
                      </a:r>
                      <a:r>
                        <a:rPr lang="es-ES" dirty="0" smtClean="0"/>
                        <a:t> </a:t>
                      </a:r>
                      <a:r>
                        <a:rPr lang="id-ID" dirty="0" smtClean="0"/>
                        <a:t> </a:t>
                      </a:r>
                      <a:r>
                        <a:rPr lang="es-ES" dirty="0" smtClean="0"/>
                        <a:t>yang </a:t>
                      </a:r>
                      <a:r>
                        <a:rPr lang="es-ES" dirty="0" err="1" smtClean="0"/>
                        <a:t>sahih</a:t>
                      </a:r>
                      <a:r>
                        <a:rPr lang="es-ES" dirty="0" smtClean="0"/>
                        <a:t> </a:t>
                      </a:r>
                      <a:r>
                        <a:rPr lang="es-ES" dirty="0" err="1" smtClean="0"/>
                        <a:t>tentang</a:t>
                      </a:r>
                      <a:r>
                        <a:rPr lang="es-ES" dirty="0" smtClean="0"/>
                        <a:t> </a:t>
                      </a:r>
                      <a:r>
                        <a:rPr lang="es-ES" dirty="0" err="1" smtClean="0"/>
                        <a:t>implementasi</a:t>
                      </a:r>
                      <a:r>
                        <a:rPr lang="es-ES" dirty="0" smtClean="0"/>
                        <a:t> </a:t>
                      </a:r>
                      <a:r>
                        <a:rPr lang="es-ES" dirty="0" err="1" smtClean="0"/>
                        <a:t>sistem</a:t>
                      </a:r>
                      <a:r>
                        <a:rPr lang="es-ES" dirty="0" smtClean="0"/>
                        <a:t> </a:t>
                      </a:r>
                      <a:r>
                        <a:rPr lang="es-ES" dirty="0" err="1" smtClean="0"/>
                        <a:t>memonitor</a:t>
                      </a:r>
                      <a:r>
                        <a:rPr lang="es-ES" dirty="0" smtClean="0"/>
                        <a:t> dan </a:t>
                      </a:r>
                      <a:r>
                        <a:rPr lang="es-ES" dirty="0" err="1" smtClean="0"/>
                        <a:t>evaluasi</a:t>
                      </a:r>
                      <a:r>
                        <a:rPr lang="es-ES" dirty="0" smtClean="0"/>
                        <a:t> </a:t>
                      </a:r>
                      <a:r>
                        <a:rPr lang="es-ES" dirty="0" err="1" smtClean="0"/>
                        <a:t>pelaksanaan</a:t>
                      </a:r>
                      <a:r>
                        <a:rPr lang="es-ES" dirty="0" smtClean="0"/>
                        <a:t> dan </a:t>
                      </a:r>
                      <a:r>
                        <a:rPr lang="es-ES" dirty="0" err="1" smtClean="0"/>
                        <a:t>mutu</a:t>
                      </a:r>
                      <a:r>
                        <a:rPr lang="id-ID" dirty="0" smtClean="0"/>
                        <a:t> </a:t>
                      </a:r>
                      <a:r>
                        <a:rPr lang="es-ES" dirty="0" err="1" smtClean="0"/>
                        <a:t>proses</a:t>
                      </a:r>
                      <a:r>
                        <a:rPr lang="es-ES" dirty="0" smtClean="0"/>
                        <a:t> </a:t>
                      </a:r>
                      <a:r>
                        <a:rPr lang="es-ES" dirty="0" err="1" smtClean="0"/>
                        <a:t>pembelajaran</a:t>
                      </a:r>
                      <a:r>
                        <a:rPr lang="es-ES" dirty="0" smtClean="0"/>
                        <a:t>.</a:t>
                      </a:r>
                      <a:endParaRPr lang="id-ID" dirty="0" smtClean="0"/>
                    </a:p>
                  </a:txBody>
                  <a:tcPr marL="84524" marR="84524"/>
                </a:tc>
                <a:tc>
                  <a:txBody>
                    <a:bodyPr/>
                    <a:lstStyle/>
                    <a:p>
                      <a:endParaRPr lang="id-ID" dirty="0"/>
                    </a:p>
                  </a:txBody>
                  <a:tcPr marL="84524" marR="84524"/>
                </a:tc>
              </a:tr>
            </a:tbl>
          </a:graphicData>
        </a:graphic>
      </p:graphicFrame>
    </p:spTree>
    <p:extLst>
      <p:ext uri="{BB962C8B-B14F-4D97-AF65-F5344CB8AC3E}">
        <p14:creationId xmlns:p14="http://schemas.microsoft.com/office/powerpoint/2010/main" val="164182956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6550" y="146805"/>
            <a:ext cx="9720072" cy="930433"/>
          </a:xfrm>
        </p:spPr>
        <p:txBody>
          <a:bodyPr>
            <a:normAutofit/>
          </a:bodyPr>
          <a:lstStyle/>
          <a:p>
            <a:r>
              <a:rPr lang="id-ID" dirty="0" smtClean="0">
                <a:solidFill>
                  <a:schemeClr val="accent1"/>
                </a:solidFill>
              </a:rPr>
              <a:t>KRITERIA 6: pendidikan</a:t>
            </a:r>
            <a:endParaRPr lang="id-ID" dirty="0">
              <a:solidFill>
                <a:schemeClr val="accent1"/>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986202239"/>
              </p:ext>
            </p:extLst>
          </p:nvPr>
        </p:nvGraphicFramePr>
        <p:xfrm>
          <a:off x="986550" y="1077238"/>
          <a:ext cx="9948863" cy="3749040"/>
        </p:xfrm>
        <a:graphic>
          <a:graphicData uri="http://schemas.openxmlformats.org/drawingml/2006/table">
            <a:tbl>
              <a:tblPr firstRow="1" bandRow="1">
                <a:tableStyleId>{BC89EF96-8CEA-46FF-86C4-4CE0E7609802}</a:tableStyleId>
              </a:tblPr>
              <a:tblGrid>
                <a:gridCol w="1506322"/>
                <a:gridCol w="2016690"/>
                <a:gridCol w="4846013"/>
                <a:gridCol w="1579838"/>
              </a:tblGrid>
              <a:tr h="370840">
                <a:tc>
                  <a:txBody>
                    <a:bodyPr/>
                    <a:lstStyle/>
                    <a:p>
                      <a:pPr algn="ctr"/>
                      <a:r>
                        <a:rPr lang="id-ID" dirty="0" smtClean="0"/>
                        <a:t>Butir Kriteria</a:t>
                      </a:r>
                      <a:endParaRPr lang="id-ID" dirty="0"/>
                    </a:p>
                  </a:txBody>
                  <a:tcPr marL="84524" marR="84524"/>
                </a:tc>
                <a:tc>
                  <a:txBody>
                    <a:bodyPr/>
                    <a:lstStyle/>
                    <a:p>
                      <a:pPr algn="ctr"/>
                      <a:r>
                        <a:rPr lang="id-ID" dirty="0" smtClean="0"/>
                        <a:t>Uraian</a:t>
                      </a:r>
                      <a:endParaRPr lang="id-ID" dirty="0"/>
                    </a:p>
                  </a:txBody>
                  <a:tcPr marL="84524" marR="84524"/>
                </a:tc>
                <a:tc>
                  <a:txBody>
                    <a:bodyPr/>
                    <a:lstStyle/>
                    <a:p>
                      <a:pPr algn="ctr"/>
                      <a:r>
                        <a:rPr lang="id-ID" dirty="0" smtClean="0"/>
                        <a:t>Bukti pendukung</a:t>
                      </a:r>
                      <a:endParaRPr lang="id-ID" dirty="0"/>
                    </a:p>
                  </a:txBody>
                  <a:tcPr marL="84524" marR="84524"/>
                </a:tc>
                <a:tc>
                  <a:txBody>
                    <a:bodyPr/>
                    <a:lstStyle/>
                    <a:p>
                      <a:pPr algn="ctr"/>
                      <a:r>
                        <a:rPr lang="id-ID" dirty="0" smtClean="0"/>
                        <a:t>Penanggung</a:t>
                      </a:r>
                      <a:r>
                        <a:rPr lang="id-ID" baseline="0" dirty="0" smtClean="0"/>
                        <a:t> jawab</a:t>
                      </a:r>
                      <a:endParaRPr lang="id-ID" dirty="0"/>
                    </a:p>
                  </a:txBody>
                  <a:tcPr marL="84524" marR="84524"/>
                </a:tc>
              </a:tr>
              <a:tr h="370840">
                <a:tc>
                  <a:txBody>
                    <a:bodyPr/>
                    <a:lstStyle/>
                    <a:p>
                      <a:r>
                        <a:rPr lang="id-ID" dirty="0" smtClean="0"/>
                        <a:t>C.6.4</a:t>
                      </a:r>
                      <a:r>
                        <a:rPr lang="id-ID" baseline="0" dirty="0" smtClean="0"/>
                        <a:t> c</a:t>
                      </a:r>
                      <a:endParaRPr lang="id-ID" dirty="0"/>
                    </a:p>
                  </a:txBody>
                  <a:tcPr marL="84524" marR="84524"/>
                </a:tc>
                <a:tc>
                  <a:txBody>
                    <a:bodyPr/>
                    <a:lstStyle/>
                    <a:p>
                      <a:pPr algn="just"/>
                      <a:r>
                        <a:rPr lang="id-ID" dirty="0" smtClean="0"/>
                        <a:t>Integrasi Penelitian dan PkM dalam Pembelajaran</a:t>
                      </a:r>
                      <a:endParaRPr lang="id-ID" dirty="0"/>
                    </a:p>
                  </a:txBody>
                  <a:tcPr marL="84524" marR="84524"/>
                </a:tc>
                <a:tc>
                  <a:txBody>
                    <a:bodyPr/>
                    <a:lstStyle/>
                    <a:p>
                      <a:pPr marL="342900" marR="0" indent="-342900" algn="l" defTabSz="914400" rtl="0" eaLnBrk="1" fontAlgn="auto" latinLnBrk="0" hangingPunct="1">
                        <a:lnSpc>
                          <a:spcPct val="100000"/>
                        </a:lnSpc>
                        <a:spcBef>
                          <a:spcPts val="0"/>
                        </a:spcBef>
                        <a:spcAft>
                          <a:spcPts val="0"/>
                        </a:spcAft>
                        <a:buClrTx/>
                        <a:buSzTx/>
                        <a:buFont typeface="+mj-lt"/>
                        <a:buAutoNum type="arabicPeriod"/>
                        <a:tabLst/>
                        <a:defRPr/>
                      </a:pPr>
                      <a:r>
                        <a:rPr lang="id-ID" dirty="0" smtClean="0"/>
                        <a:t>dokumen formal kebijakan dan pedoman untuk mengintegrasikan kegiatan penelitian dan PkM ke dalam pembelajaran.</a:t>
                      </a:r>
                    </a:p>
                    <a:p>
                      <a:pPr marL="342900" marR="0" indent="-342900" algn="just" defTabSz="914400" rtl="0" eaLnBrk="1" fontAlgn="auto" latinLnBrk="0" hangingPunct="1">
                        <a:lnSpc>
                          <a:spcPct val="100000"/>
                        </a:lnSpc>
                        <a:spcBef>
                          <a:spcPts val="0"/>
                        </a:spcBef>
                        <a:spcAft>
                          <a:spcPts val="0"/>
                        </a:spcAft>
                        <a:buClrTx/>
                        <a:buSzTx/>
                        <a:buFont typeface="+mj-lt"/>
                        <a:buAutoNum type="arabicPeriod"/>
                        <a:tabLst/>
                        <a:defRPr/>
                      </a:pPr>
                      <a:r>
                        <a:rPr lang="id-ID" dirty="0" smtClean="0"/>
                        <a:t>bukti yang sahih tentang pelaksanaan, evaluasi, pengendalian, dan peningkatan kualitas secara berkelanjutan integrasi kegiatan penelitian dan PkM ke dalam pembelajaran.</a:t>
                      </a:r>
                    </a:p>
                    <a:p>
                      <a:pPr marL="342900" marR="0" indent="-342900" algn="just" defTabSz="914400" rtl="0" eaLnBrk="1" fontAlgn="auto" latinLnBrk="0" hangingPunct="1">
                        <a:lnSpc>
                          <a:spcPct val="100000"/>
                        </a:lnSpc>
                        <a:spcBef>
                          <a:spcPts val="0"/>
                        </a:spcBef>
                        <a:spcAft>
                          <a:spcPts val="0"/>
                        </a:spcAft>
                        <a:buClrTx/>
                        <a:buSzTx/>
                        <a:buFont typeface="+mj-lt"/>
                        <a:buAutoNum type="arabicPeriod"/>
                        <a:tabLst/>
                        <a:defRPr/>
                      </a:pPr>
                      <a:r>
                        <a:rPr lang="id-ID" dirty="0" smtClean="0"/>
                        <a:t>bukti yang sahih  SPMI melakukan monitoring dan evaluasi integrasi penelitian dan PkM terhadap pembelajaran.</a:t>
                      </a:r>
                    </a:p>
                  </a:txBody>
                  <a:tcPr marL="84524" marR="84524"/>
                </a:tc>
                <a:tc>
                  <a:txBody>
                    <a:bodyPr/>
                    <a:lstStyle/>
                    <a:p>
                      <a:r>
                        <a:rPr lang="id-ID" dirty="0" smtClean="0"/>
                        <a:t>WR 1</a:t>
                      </a:r>
                      <a:r>
                        <a:rPr lang="id-ID" baseline="0" dirty="0" smtClean="0"/>
                        <a:t>, UPP</a:t>
                      </a:r>
                      <a:endParaRPr lang="id-ID" dirty="0"/>
                    </a:p>
                  </a:txBody>
                  <a:tcPr marL="84524" marR="84524"/>
                </a:tc>
              </a:tr>
            </a:tbl>
          </a:graphicData>
        </a:graphic>
      </p:graphicFrame>
    </p:spTree>
    <p:extLst>
      <p:ext uri="{BB962C8B-B14F-4D97-AF65-F5344CB8AC3E}">
        <p14:creationId xmlns:p14="http://schemas.microsoft.com/office/powerpoint/2010/main" val="374916586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6550" y="146805"/>
            <a:ext cx="9720072" cy="930433"/>
          </a:xfrm>
        </p:spPr>
        <p:txBody>
          <a:bodyPr>
            <a:normAutofit/>
          </a:bodyPr>
          <a:lstStyle/>
          <a:p>
            <a:r>
              <a:rPr lang="id-ID" dirty="0" smtClean="0">
                <a:solidFill>
                  <a:schemeClr val="accent1"/>
                </a:solidFill>
              </a:rPr>
              <a:t>KRITERIA 6: pendidikan</a:t>
            </a:r>
            <a:endParaRPr lang="id-ID" dirty="0">
              <a:solidFill>
                <a:schemeClr val="accent1"/>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657476025"/>
              </p:ext>
            </p:extLst>
          </p:nvPr>
        </p:nvGraphicFramePr>
        <p:xfrm>
          <a:off x="986550" y="1077238"/>
          <a:ext cx="9948863" cy="4297680"/>
        </p:xfrm>
        <a:graphic>
          <a:graphicData uri="http://schemas.openxmlformats.org/drawingml/2006/table">
            <a:tbl>
              <a:tblPr firstRow="1" bandRow="1">
                <a:tableStyleId>{BC89EF96-8CEA-46FF-86C4-4CE0E7609802}</a:tableStyleId>
              </a:tblPr>
              <a:tblGrid>
                <a:gridCol w="1506322"/>
                <a:gridCol w="2016690"/>
                <a:gridCol w="4846013"/>
                <a:gridCol w="1579838"/>
              </a:tblGrid>
              <a:tr h="370840">
                <a:tc>
                  <a:txBody>
                    <a:bodyPr/>
                    <a:lstStyle/>
                    <a:p>
                      <a:pPr algn="ctr"/>
                      <a:r>
                        <a:rPr lang="id-ID" dirty="0" smtClean="0"/>
                        <a:t>Butir Kriteria</a:t>
                      </a:r>
                      <a:endParaRPr lang="id-ID" dirty="0"/>
                    </a:p>
                  </a:txBody>
                  <a:tcPr marL="84524" marR="84524"/>
                </a:tc>
                <a:tc>
                  <a:txBody>
                    <a:bodyPr/>
                    <a:lstStyle/>
                    <a:p>
                      <a:pPr algn="ctr"/>
                      <a:r>
                        <a:rPr lang="id-ID" dirty="0" smtClean="0"/>
                        <a:t>Uraian</a:t>
                      </a:r>
                      <a:endParaRPr lang="id-ID" dirty="0"/>
                    </a:p>
                  </a:txBody>
                  <a:tcPr marL="84524" marR="84524"/>
                </a:tc>
                <a:tc>
                  <a:txBody>
                    <a:bodyPr/>
                    <a:lstStyle/>
                    <a:p>
                      <a:pPr algn="ctr"/>
                      <a:r>
                        <a:rPr lang="id-ID" dirty="0" smtClean="0"/>
                        <a:t>Bukti pendukung</a:t>
                      </a:r>
                      <a:endParaRPr lang="id-ID" dirty="0"/>
                    </a:p>
                  </a:txBody>
                  <a:tcPr marL="84524" marR="84524"/>
                </a:tc>
                <a:tc>
                  <a:txBody>
                    <a:bodyPr/>
                    <a:lstStyle/>
                    <a:p>
                      <a:pPr algn="ctr"/>
                      <a:r>
                        <a:rPr lang="id-ID" dirty="0" smtClean="0"/>
                        <a:t>Penanggung</a:t>
                      </a:r>
                      <a:r>
                        <a:rPr lang="id-ID" baseline="0" dirty="0" smtClean="0"/>
                        <a:t> jawab</a:t>
                      </a:r>
                      <a:endParaRPr lang="id-ID" dirty="0"/>
                    </a:p>
                  </a:txBody>
                  <a:tcPr marL="84524" marR="84524"/>
                </a:tc>
              </a:tr>
              <a:tr h="370840">
                <a:tc>
                  <a:txBody>
                    <a:bodyPr/>
                    <a:lstStyle/>
                    <a:p>
                      <a:r>
                        <a:rPr lang="id-ID" dirty="0" smtClean="0"/>
                        <a:t>C.6.4</a:t>
                      </a:r>
                      <a:r>
                        <a:rPr lang="id-ID" baseline="0" dirty="0" smtClean="0"/>
                        <a:t> d</a:t>
                      </a:r>
                      <a:endParaRPr lang="id-ID" dirty="0"/>
                    </a:p>
                  </a:txBody>
                  <a:tcPr marL="84524" marR="84524"/>
                </a:tc>
                <a:tc>
                  <a:txBody>
                    <a:bodyPr/>
                    <a:lstStyle/>
                    <a:p>
                      <a:pPr algn="just"/>
                      <a:r>
                        <a:rPr lang="id-ID" dirty="0" smtClean="0"/>
                        <a:t>Suasana</a:t>
                      </a:r>
                      <a:r>
                        <a:rPr lang="id-ID" baseline="0" dirty="0" smtClean="0"/>
                        <a:t> Akademik</a:t>
                      </a:r>
                      <a:endParaRPr lang="id-ID" dirty="0"/>
                    </a:p>
                  </a:txBody>
                  <a:tcPr marL="84524" marR="84524"/>
                </a:tc>
                <a:tc>
                  <a:txBody>
                    <a:bodyPr/>
                    <a:lstStyle/>
                    <a:p>
                      <a:pPr marL="342900" marR="0" indent="-342900" algn="just" defTabSz="914400" rtl="0" eaLnBrk="1" fontAlgn="auto" latinLnBrk="0" hangingPunct="1">
                        <a:lnSpc>
                          <a:spcPct val="100000"/>
                        </a:lnSpc>
                        <a:spcBef>
                          <a:spcPts val="0"/>
                        </a:spcBef>
                        <a:spcAft>
                          <a:spcPts val="0"/>
                        </a:spcAft>
                        <a:buClrTx/>
                        <a:buSzTx/>
                        <a:buFont typeface="+mj-lt"/>
                        <a:buAutoNum type="arabicPeriod"/>
                        <a:tabLst/>
                        <a:defRPr/>
                      </a:pPr>
                      <a:r>
                        <a:rPr lang="id-ID" dirty="0" smtClean="0"/>
                        <a:t>dokumen formal kebijakan suasana akademik yang mencakup: otonomi keilmuan, kebebasan akademik, dan kebebasan mimbar akademik.</a:t>
                      </a:r>
                    </a:p>
                    <a:p>
                      <a:pPr marL="342900" marR="0" indent="-342900" algn="just" defTabSz="914400" rtl="0" eaLnBrk="1" fontAlgn="auto" latinLnBrk="0" hangingPunct="1">
                        <a:lnSpc>
                          <a:spcPct val="100000"/>
                        </a:lnSpc>
                        <a:spcBef>
                          <a:spcPts val="0"/>
                        </a:spcBef>
                        <a:spcAft>
                          <a:spcPts val="0"/>
                        </a:spcAft>
                        <a:buClrTx/>
                        <a:buSzTx/>
                        <a:buFont typeface="+mj-lt"/>
                        <a:buAutoNum type="arabicPeriod"/>
                        <a:tabLst/>
                        <a:defRPr/>
                      </a:pPr>
                      <a:r>
                        <a:rPr lang="id-ID" dirty="0" smtClean="0"/>
                        <a:t>Bukti</a:t>
                      </a:r>
                      <a:r>
                        <a:rPr lang="id-ID" baseline="0" dirty="0" smtClean="0"/>
                        <a:t> Keterlaksanaan interaksi akademik antar sivitas akademika dalam kegiatan pendidikan, penelitian dan PkM </a:t>
                      </a:r>
                    </a:p>
                    <a:p>
                      <a:pPr marL="342900" marR="0" indent="-342900" algn="just" defTabSz="914400" rtl="0" eaLnBrk="1" fontAlgn="auto" latinLnBrk="0" hangingPunct="1">
                        <a:lnSpc>
                          <a:spcPct val="100000"/>
                        </a:lnSpc>
                        <a:spcBef>
                          <a:spcPts val="0"/>
                        </a:spcBef>
                        <a:spcAft>
                          <a:spcPts val="0"/>
                        </a:spcAft>
                        <a:buClrTx/>
                        <a:buSzTx/>
                        <a:buFont typeface="+mj-lt"/>
                        <a:buAutoNum type="arabicPeriod"/>
                        <a:tabLst/>
                        <a:defRPr/>
                      </a:pPr>
                      <a:r>
                        <a:rPr lang="id-ID" baseline="0" dirty="0" smtClean="0"/>
                        <a:t>Bukti Keterlaksanaan program/kegiatan non akademik yang melibatkan seluruh warga kampus yang didukung oleh ketersediaan sarana, prasarana, dan dana yang memadai.</a:t>
                      </a:r>
                    </a:p>
                    <a:p>
                      <a:pPr marL="342900" marR="0" indent="-342900" algn="just" defTabSz="914400" rtl="0" eaLnBrk="1" fontAlgn="auto" latinLnBrk="0" hangingPunct="1">
                        <a:lnSpc>
                          <a:spcPct val="100000"/>
                        </a:lnSpc>
                        <a:spcBef>
                          <a:spcPts val="0"/>
                        </a:spcBef>
                        <a:spcAft>
                          <a:spcPts val="0"/>
                        </a:spcAft>
                        <a:buClrTx/>
                        <a:buSzTx/>
                        <a:buFont typeface="+mj-lt"/>
                        <a:buAutoNum type="arabicPeriod"/>
                        <a:tabLst/>
                        <a:defRPr/>
                      </a:pPr>
                      <a:r>
                        <a:rPr lang="id-ID" dirty="0" smtClean="0"/>
                        <a:t>bukti yang sahih tentang langkah-langkah strategis yang dilakukan untuk meningkatkan suasana akademik</a:t>
                      </a:r>
                    </a:p>
                  </a:txBody>
                  <a:tcPr marL="84524" marR="84524"/>
                </a:tc>
                <a:tc>
                  <a:txBody>
                    <a:bodyPr/>
                    <a:lstStyle/>
                    <a:p>
                      <a:r>
                        <a:rPr lang="id-ID" dirty="0" smtClean="0"/>
                        <a:t>WR 1</a:t>
                      </a:r>
                      <a:r>
                        <a:rPr lang="id-ID" baseline="0" dirty="0" smtClean="0"/>
                        <a:t>, Kabiro akademik</a:t>
                      </a:r>
                      <a:endParaRPr lang="id-ID" dirty="0"/>
                    </a:p>
                  </a:txBody>
                  <a:tcPr marL="84524" marR="84524"/>
                </a:tc>
              </a:tr>
            </a:tbl>
          </a:graphicData>
        </a:graphic>
      </p:graphicFrame>
    </p:spTree>
    <p:extLst>
      <p:ext uri="{BB962C8B-B14F-4D97-AF65-F5344CB8AC3E}">
        <p14:creationId xmlns:p14="http://schemas.microsoft.com/office/powerpoint/2010/main" val="20560121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smtClean="0"/>
              <a:t>Ketentuan Self Assesment</a:t>
            </a:r>
            <a:endParaRPr lang="id-ID"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051824875"/>
              </p:ext>
            </p:extLst>
          </p:nvPr>
        </p:nvGraphicFramePr>
        <p:xfrm>
          <a:off x="1023938" y="2286000"/>
          <a:ext cx="9720262" cy="3657600"/>
        </p:xfrm>
        <a:graphic>
          <a:graphicData uri="http://schemas.openxmlformats.org/drawingml/2006/table">
            <a:tbl>
              <a:tblPr firstRow="1" bandRow="1">
                <a:tableStyleId>{BC89EF96-8CEA-46FF-86C4-4CE0E7609802}</a:tableStyleId>
              </a:tblPr>
              <a:tblGrid>
                <a:gridCol w="4860131"/>
                <a:gridCol w="4860131"/>
              </a:tblGrid>
              <a:tr h="370840">
                <a:tc>
                  <a:txBody>
                    <a:bodyPr/>
                    <a:lstStyle/>
                    <a:p>
                      <a:r>
                        <a:rPr lang="id-ID" sz="2400" b="0" dirty="0" smtClean="0"/>
                        <a:t>Waktu</a:t>
                      </a:r>
                      <a:endParaRPr lang="id-ID" sz="2400" b="0" dirty="0"/>
                    </a:p>
                  </a:txBody>
                  <a:tcPr marL="84524" marR="84524"/>
                </a:tc>
                <a:tc>
                  <a:txBody>
                    <a:bodyPr/>
                    <a:lstStyle/>
                    <a:p>
                      <a:r>
                        <a:rPr lang="id-ID" sz="2400" b="0" dirty="0" smtClean="0"/>
                        <a:t>September 2021</a:t>
                      </a:r>
                      <a:endParaRPr lang="id-ID" sz="2400" b="0" dirty="0"/>
                    </a:p>
                  </a:txBody>
                  <a:tcPr marL="84524" marR="84524"/>
                </a:tc>
              </a:tr>
              <a:tr h="370840">
                <a:tc>
                  <a:txBody>
                    <a:bodyPr/>
                    <a:lstStyle/>
                    <a:p>
                      <a:r>
                        <a:rPr lang="id-ID" sz="2400" dirty="0" smtClean="0"/>
                        <a:t>Susunan Acara</a:t>
                      </a:r>
                      <a:endParaRPr lang="id-ID" sz="2400" dirty="0"/>
                    </a:p>
                  </a:txBody>
                  <a:tcPr marL="84524" marR="84524"/>
                </a:tc>
                <a:tc>
                  <a:txBody>
                    <a:bodyPr/>
                    <a:lstStyle/>
                    <a:p>
                      <a:pPr marL="342900" indent="-342900">
                        <a:buFont typeface="+mj-lt"/>
                        <a:buAutoNum type="arabicPeriod"/>
                      </a:pPr>
                      <a:r>
                        <a:rPr lang="id-ID" sz="2400" dirty="0" smtClean="0"/>
                        <a:t>Presentasi</a:t>
                      </a:r>
                      <a:r>
                        <a:rPr lang="id-ID" sz="2400" baseline="0" dirty="0" smtClean="0"/>
                        <a:t> dari Pimpinan UMMI</a:t>
                      </a:r>
                    </a:p>
                    <a:p>
                      <a:pPr marL="342900" indent="-342900">
                        <a:buFont typeface="+mj-lt"/>
                        <a:buAutoNum type="arabicPeriod"/>
                      </a:pPr>
                      <a:r>
                        <a:rPr lang="id-ID" sz="2400" baseline="0" dirty="0" smtClean="0"/>
                        <a:t>Assesment dan tanya jawab</a:t>
                      </a:r>
                    </a:p>
                  </a:txBody>
                  <a:tcPr marL="84524" marR="84524"/>
                </a:tc>
              </a:tr>
              <a:tr h="370840">
                <a:tc>
                  <a:txBody>
                    <a:bodyPr/>
                    <a:lstStyle/>
                    <a:p>
                      <a:r>
                        <a:rPr lang="id-ID" sz="2400" dirty="0" smtClean="0"/>
                        <a:t>Dokumen yang harus dipersiapkan</a:t>
                      </a:r>
                      <a:endParaRPr lang="id-ID" sz="2400" dirty="0"/>
                    </a:p>
                  </a:txBody>
                  <a:tcPr marL="84524" marR="84524"/>
                </a:tc>
                <a:tc>
                  <a:txBody>
                    <a:bodyPr/>
                    <a:lstStyle/>
                    <a:p>
                      <a:pPr marL="342900" indent="-342900">
                        <a:buFont typeface="+mj-lt"/>
                        <a:buAutoNum type="arabicPeriod"/>
                      </a:pPr>
                      <a:r>
                        <a:rPr lang="id-ID" sz="2400" baseline="0" dirty="0" smtClean="0"/>
                        <a:t>Renstra</a:t>
                      </a:r>
                    </a:p>
                    <a:p>
                      <a:pPr marL="342900" indent="-342900">
                        <a:buFont typeface="+mj-lt"/>
                        <a:buAutoNum type="arabicPeriod"/>
                      </a:pPr>
                      <a:r>
                        <a:rPr lang="id-ID" sz="2400" baseline="0" dirty="0" smtClean="0"/>
                        <a:t>Laporan SPMI</a:t>
                      </a:r>
                    </a:p>
                    <a:p>
                      <a:pPr marL="342900" indent="-342900">
                        <a:buFont typeface="+mj-lt"/>
                        <a:buAutoNum type="arabicPeriod"/>
                      </a:pPr>
                      <a:r>
                        <a:rPr lang="id-ID" sz="2400" baseline="0" dirty="0" smtClean="0"/>
                        <a:t>Laporan Kepuasan Mahasiswa &amp; Dosen</a:t>
                      </a:r>
                    </a:p>
                    <a:p>
                      <a:pPr marL="342900" indent="-342900">
                        <a:buFont typeface="+mj-lt"/>
                        <a:buAutoNum type="arabicPeriod"/>
                      </a:pPr>
                      <a:r>
                        <a:rPr lang="id-ID" sz="2400" baseline="0" dirty="0" smtClean="0"/>
                        <a:t>Laporan Tracer Study</a:t>
                      </a:r>
                    </a:p>
                  </a:txBody>
                  <a:tcPr marL="84524" marR="84524"/>
                </a:tc>
              </a:tr>
              <a:tr h="370840">
                <a:tc>
                  <a:txBody>
                    <a:bodyPr/>
                    <a:lstStyle/>
                    <a:p>
                      <a:r>
                        <a:rPr lang="id-ID" sz="2400" dirty="0" smtClean="0"/>
                        <a:t>Instrumen</a:t>
                      </a:r>
                      <a:r>
                        <a:rPr lang="id-ID" sz="2400" baseline="0" dirty="0" smtClean="0"/>
                        <a:t> rujukan</a:t>
                      </a:r>
                      <a:endParaRPr lang="id-ID" sz="2400" dirty="0"/>
                    </a:p>
                  </a:txBody>
                  <a:tcPr marL="84524" marR="84524"/>
                </a:tc>
                <a:tc>
                  <a:txBody>
                    <a:bodyPr/>
                    <a:lstStyle/>
                    <a:p>
                      <a:pPr marL="0" indent="0">
                        <a:buFont typeface="+mj-lt"/>
                        <a:buNone/>
                      </a:pPr>
                      <a:r>
                        <a:rPr lang="id-ID" sz="2400" baseline="0" dirty="0" smtClean="0"/>
                        <a:t>LKPT </a:t>
                      </a:r>
                    </a:p>
                  </a:txBody>
                  <a:tcPr marL="84524" marR="84524"/>
                </a:tc>
              </a:tr>
            </a:tbl>
          </a:graphicData>
        </a:graphic>
      </p:graphicFrame>
    </p:spTree>
    <p:extLst>
      <p:ext uri="{BB962C8B-B14F-4D97-AF65-F5344CB8AC3E}">
        <p14:creationId xmlns:p14="http://schemas.microsoft.com/office/powerpoint/2010/main" val="425405339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6550" y="146805"/>
            <a:ext cx="9720072" cy="930433"/>
          </a:xfrm>
        </p:spPr>
        <p:txBody>
          <a:bodyPr>
            <a:normAutofit/>
          </a:bodyPr>
          <a:lstStyle/>
          <a:p>
            <a:r>
              <a:rPr lang="id-ID" dirty="0" smtClean="0">
                <a:solidFill>
                  <a:schemeClr val="accent1"/>
                </a:solidFill>
              </a:rPr>
              <a:t>Kritria 7: penelitian </a:t>
            </a:r>
            <a:endParaRPr lang="id-ID" dirty="0">
              <a:solidFill>
                <a:schemeClr val="accent1"/>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493796660"/>
              </p:ext>
            </p:extLst>
          </p:nvPr>
        </p:nvGraphicFramePr>
        <p:xfrm>
          <a:off x="986550" y="1077238"/>
          <a:ext cx="11050963" cy="5120640"/>
        </p:xfrm>
        <a:graphic>
          <a:graphicData uri="http://schemas.openxmlformats.org/drawingml/2006/table">
            <a:tbl>
              <a:tblPr firstRow="1" bandRow="1">
                <a:tableStyleId>{BC89EF96-8CEA-46FF-86C4-4CE0E7609802}</a:tableStyleId>
              </a:tblPr>
              <a:tblGrid>
                <a:gridCol w="1673187"/>
                <a:gridCol w="1461326"/>
                <a:gridCol w="6161603"/>
                <a:gridCol w="1754847"/>
              </a:tblGrid>
              <a:tr h="370840">
                <a:tc>
                  <a:txBody>
                    <a:bodyPr/>
                    <a:lstStyle/>
                    <a:p>
                      <a:pPr algn="ctr"/>
                      <a:r>
                        <a:rPr lang="id-ID" dirty="0" smtClean="0"/>
                        <a:t>Butir Kriteria</a:t>
                      </a:r>
                      <a:endParaRPr lang="id-ID" dirty="0"/>
                    </a:p>
                  </a:txBody>
                  <a:tcPr marL="84524" marR="84524"/>
                </a:tc>
                <a:tc>
                  <a:txBody>
                    <a:bodyPr/>
                    <a:lstStyle/>
                    <a:p>
                      <a:pPr algn="ctr"/>
                      <a:r>
                        <a:rPr lang="id-ID" dirty="0" smtClean="0"/>
                        <a:t>Uraian</a:t>
                      </a:r>
                      <a:endParaRPr lang="id-ID" dirty="0"/>
                    </a:p>
                  </a:txBody>
                  <a:tcPr marL="84524" marR="84524"/>
                </a:tc>
                <a:tc>
                  <a:txBody>
                    <a:bodyPr/>
                    <a:lstStyle/>
                    <a:p>
                      <a:pPr algn="ctr"/>
                      <a:r>
                        <a:rPr lang="id-ID" dirty="0" smtClean="0"/>
                        <a:t>Bukti pendukung</a:t>
                      </a:r>
                      <a:endParaRPr lang="id-ID" dirty="0"/>
                    </a:p>
                  </a:txBody>
                  <a:tcPr marL="84524" marR="84524"/>
                </a:tc>
                <a:tc>
                  <a:txBody>
                    <a:bodyPr/>
                    <a:lstStyle/>
                    <a:p>
                      <a:pPr algn="ctr"/>
                      <a:r>
                        <a:rPr lang="id-ID" dirty="0" smtClean="0"/>
                        <a:t>Penanggung</a:t>
                      </a:r>
                      <a:r>
                        <a:rPr lang="id-ID" baseline="0" dirty="0" smtClean="0"/>
                        <a:t> jawab</a:t>
                      </a:r>
                      <a:endParaRPr lang="id-ID" dirty="0"/>
                    </a:p>
                  </a:txBody>
                  <a:tcPr marL="84524" marR="84524"/>
                </a:tc>
              </a:tr>
              <a:tr h="370840">
                <a:tc>
                  <a:txBody>
                    <a:bodyPr/>
                    <a:lstStyle/>
                    <a:p>
                      <a:r>
                        <a:rPr lang="id-ID" dirty="0" smtClean="0"/>
                        <a:t>C.7.4.a</a:t>
                      </a:r>
                      <a:endParaRPr lang="id-ID" dirty="0"/>
                    </a:p>
                  </a:txBody>
                  <a:tcPr marL="84524" marR="84524"/>
                </a:tc>
                <a:tc>
                  <a:txBody>
                    <a:bodyPr/>
                    <a:lstStyle/>
                    <a:p>
                      <a:pPr algn="just"/>
                      <a:r>
                        <a:rPr lang="id-ID" dirty="0" smtClean="0"/>
                        <a:t>Penelitian</a:t>
                      </a:r>
                      <a:endParaRPr lang="id-ID" dirty="0"/>
                    </a:p>
                  </a:txBody>
                  <a:tcPr marL="84524" marR="84524"/>
                </a:tc>
                <a:tc>
                  <a:txBody>
                    <a:bodyPr/>
                    <a:lstStyle/>
                    <a:p>
                      <a:pPr marL="342900" marR="0" indent="-342900" algn="just" defTabSz="914400" rtl="0" eaLnBrk="1" fontAlgn="auto" latinLnBrk="0" hangingPunct="1">
                        <a:lnSpc>
                          <a:spcPct val="100000"/>
                        </a:lnSpc>
                        <a:spcBef>
                          <a:spcPts val="0"/>
                        </a:spcBef>
                        <a:spcAft>
                          <a:spcPts val="0"/>
                        </a:spcAft>
                        <a:buClrTx/>
                        <a:buSzTx/>
                        <a:buFont typeface="+mj-lt"/>
                        <a:buAutoNum type="arabicPeriod"/>
                        <a:tabLst/>
                        <a:defRPr/>
                      </a:pPr>
                      <a:r>
                        <a:rPr lang="id-ID" dirty="0" smtClean="0"/>
                        <a:t>dokumen formal Rencana Strategis Penelitian yang memuat landasan pengembangan, peta jalan penelitian, sumber daya (termasuk alokasi dana penelitian internal), sasaran program strategis dan indikator kinerja, serta berorientasi pada daya saing internasional.</a:t>
                      </a:r>
                    </a:p>
                    <a:p>
                      <a:pPr marL="342900" marR="0" indent="-342900" algn="just" defTabSz="914400" rtl="0" eaLnBrk="1" fontAlgn="auto" latinLnBrk="0" hangingPunct="1">
                        <a:lnSpc>
                          <a:spcPct val="100000"/>
                        </a:lnSpc>
                        <a:spcBef>
                          <a:spcPts val="0"/>
                        </a:spcBef>
                        <a:spcAft>
                          <a:spcPts val="0"/>
                        </a:spcAft>
                        <a:buClrTx/>
                        <a:buSzTx/>
                        <a:buFont typeface="+mj-lt"/>
                        <a:buAutoNum type="arabicPeriod"/>
                        <a:tabLst/>
                        <a:defRPr/>
                      </a:pPr>
                      <a:r>
                        <a:rPr lang="id-ID" dirty="0" smtClean="0"/>
                        <a:t>pedoman penelitian PT yang disosialisasikan, mudah diakses, sesuai dengan rencana strategis penelitian, serta dipahami oleh stakeholders .</a:t>
                      </a:r>
                    </a:p>
                    <a:p>
                      <a:pPr marL="342900" marR="0" indent="-342900" algn="just" defTabSz="914400" rtl="0" eaLnBrk="1" fontAlgn="auto" latinLnBrk="0" hangingPunct="1">
                        <a:lnSpc>
                          <a:spcPct val="100000"/>
                        </a:lnSpc>
                        <a:spcBef>
                          <a:spcPts val="0"/>
                        </a:spcBef>
                        <a:spcAft>
                          <a:spcPts val="0"/>
                        </a:spcAft>
                        <a:buClrTx/>
                        <a:buSzTx/>
                        <a:buFont typeface="+mj-lt"/>
                        <a:buAutoNum type="arabicPeriod"/>
                        <a:tabLst/>
                        <a:defRPr/>
                      </a:pPr>
                      <a:r>
                        <a:rPr lang="id-ID" dirty="0" smtClean="0"/>
                        <a:t>Bukti yang sahih tentang pelaksanaan proses penelitian mencakup 6 aspek sebagai berikut: 1) tatacara penilaian dan review,  2) legalitas pengangkatan reviewer, 3) hasil penilaian usul penelitian, 4) legalitas penugasan peneliti/kerjasama peneliti, 5) berita acara hasil monitoring dan evaluasi, serta6) dokumentasi output penelitian.</a:t>
                      </a:r>
                    </a:p>
                    <a:p>
                      <a:pPr marL="342900" marR="0" indent="-342900" algn="just" defTabSz="914400" rtl="0" eaLnBrk="1" fontAlgn="auto" latinLnBrk="0" hangingPunct="1">
                        <a:lnSpc>
                          <a:spcPct val="100000"/>
                        </a:lnSpc>
                        <a:spcBef>
                          <a:spcPts val="0"/>
                        </a:spcBef>
                        <a:spcAft>
                          <a:spcPts val="0"/>
                        </a:spcAft>
                        <a:buClrTx/>
                        <a:buSzTx/>
                        <a:buFont typeface="+mj-lt"/>
                        <a:buAutoNum type="arabicPeriod"/>
                        <a:tabLst/>
                        <a:defRPr/>
                      </a:pPr>
                      <a:r>
                        <a:rPr lang="id-ID" dirty="0" smtClean="0"/>
                        <a:t> Dokumen pelaporan penelitian oleh pengelola penelitian kepada pimpinan perguruan tinggi dan mitra/pemberi Dana</a:t>
                      </a:r>
                    </a:p>
                  </a:txBody>
                  <a:tcPr marL="84524" marR="84524"/>
                </a:tc>
                <a:tc>
                  <a:txBody>
                    <a:bodyPr/>
                    <a:lstStyle/>
                    <a:p>
                      <a:r>
                        <a:rPr lang="id-ID" dirty="0" smtClean="0"/>
                        <a:t>WR 1</a:t>
                      </a:r>
                      <a:r>
                        <a:rPr lang="id-ID" baseline="0" dirty="0" smtClean="0"/>
                        <a:t>, LPPM</a:t>
                      </a:r>
                      <a:endParaRPr lang="id-ID" dirty="0"/>
                    </a:p>
                  </a:txBody>
                  <a:tcPr marL="84524" marR="84524"/>
                </a:tc>
              </a:tr>
            </a:tbl>
          </a:graphicData>
        </a:graphic>
      </p:graphicFrame>
    </p:spTree>
    <p:extLst>
      <p:ext uri="{BB962C8B-B14F-4D97-AF65-F5344CB8AC3E}">
        <p14:creationId xmlns:p14="http://schemas.microsoft.com/office/powerpoint/2010/main" val="7542433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6550" y="146805"/>
            <a:ext cx="9720072" cy="930433"/>
          </a:xfrm>
        </p:spPr>
        <p:txBody>
          <a:bodyPr>
            <a:normAutofit/>
          </a:bodyPr>
          <a:lstStyle/>
          <a:p>
            <a:r>
              <a:rPr lang="id-ID" dirty="0" smtClean="0">
                <a:solidFill>
                  <a:schemeClr val="accent1"/>
                </a:solidFill>
              </a:rPr>
              <a:t>Kritria 7: </a:t>
            </a:r>
            <a:endParaRPr lang="id-ID" dirty="0">
              <a:solidFill>
                <a:schemeClr val="accent1"/>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649845039"/>
              </p:ext>
            </p:extLst>
          </p:nvPr>
        </p:nvGraphicFramePr>
        <p:xfrm>
          <a:off x="986550" y="1077238"/>
          <a:ext cx="11050963" cy="1280160"/>
        </p:xfrm>
        <a:graphic>
          <a:graphicData uri="http://schemas.openxmlformats.org/drawingml/2006/table">
            <a:tbl>
              <a:tblPr firstRow="1" bandRow="1">
                <a:tableStyleId>{BC89EF96-8CEA-46FF-86C4-4CE0E7609802}</a:tableStyleId>
              </a:tblPr>
              <a:tblGrid>
                <a:gridCol w="1673187"/>
                <a:gridCol w="1461326"/>
                <a:gridCol w="6161603"/>
                <a:gridCol w="1754847"/>
              </a:tblGrid>
              <a:tr h="370840">
                <a:tc>
                  <a:txBody>
                    <a:bodyPr/>
                    <a:lstStyle/>
                    <a:p>
                      <a:pPr algn="ctr"/>
                      <a:r>
                        <a:rPr lang="id-ID" dirty="0" smtClean="0"/>
                        <a:t>Butir Kriteria</a:t>
                      </a:r>
                      <a:endParaRPr lang="id-ID" dirty="0"/>
                    </a:p>
                  </a:txBody>
                  <a:tcPr marL="84524" marR="84524"/>
                </a:tc>
                <a:tc>
                  <a:txBody>
                    <a:bodyPr/>
                    <a:lstStyle/>
                    <a:p>
                      <a:pPr algn="ctr"/>
                      <a:r>
                        <a:rPr lang="id-ID" dirty="0" smtClean="0"/>
                        <a:t>Uraian</a:t>
                      </a:r>
                      <a:endParaRPr lang="id-ID" dirty="0"/>
                    </a:p>
                  </a:txBody>
                  <a:tcPr marL="84524" marR="84524"/>
                </a:tc>
                <a:tc>
                  <a:txBody>
                    <a:bodyPr/>
                    <a:lstStyle/>
                    <a:p>
                      <a:pPr algn="ctr"/>
                      <a:r>
                        <a:rPr lang="id-ID" dirty="0" smtClean="0"/>
                        <a:t>Bukti pendukung</a:t>
                      </a:r>
                      <a:endParaRPr lang="id-ID" dirty="0"/>
                    </a:p>
                  </a:txBody>
                  <a:tcPr marL="84524" marR="84524"/>
                </a:tc>
                <a:tc>
                  <a:txBody>
                    <a:bodyPr/>
                    <a:lstStyle/>
                    <a:p>
                      <a:pPr algn="ctr"/>
                      <a:r>
                        <a:rPr lang="id-ID" dirty="0" smtClean="0"/>
                        <a:t>Penanggung</a:t>
                      </a:r>
                      <a:r>
                        <a:rPr lang="id-ID" baseline="0" dirty="0" smtClean="0"/>
                        <a:t> jawab</a:t>
                      </a:r>
                      <a:endParaRPr lang="id-ID" dirty="0"/>
                    </a:p>
                  </a:txBody>
                  <a:tcPr marL="84524" marR="84524"/>
                </a:tc>
              </a:tr>
              <a:tr h="370840">
                <a:tc>
                  <a:txBody>
                    <a:bodyPr/>
                    <a:lstStyle/>
                    <a:p>
                      <a:r>
                        <a:rPr lang="id-ID" dirty="0" smtClean="0"/>
                        <a:t>C.7.4.b</a:t>
                      </a:r>
                      <a:endParaRPr lang="id-ID" dirty="0"/>
                    </a:p>
                  </a:txBody>
                  <a:tcPr marL="84524" marR="84524"/>
                </a:tc>
                <a:tc>
                  <a:txBody>
                    <a:bodyPr/>
                    <a:lstStyle/>
                    <a:p>
                      <a:pPr algn="just"/>
                      <a:r>
                        <a:rPr lang="id-ID" dirty="0" smtClean="0"/>
                        <a:t>Kelompok Riset</a:t>
                      </a:r>
                      <a:endParaRPr lang="id-ID" dirty="0"/>
                    </a:p>
                  </a:txBody>
                  <a:tcPr marL="84524" marR="84524"/>
                </a:tc>
                <a:tc>
                  <a:txBody>
                    <a:bodyPr/>
                    <a:lstStyle/>
                    <a:p>
                      <a:pPr marL="0" marR="0" indent="0" algn="just" defTabSz="914400" rtl="0" eaLnBrk="1" fontAlgn="auto" latinLnBrk="0" hangingPunct="1">
                        <a:lnSpc>
                          <a:spcPct val="100000"/>
                        </a:lnSpc>
                        <a:spcBef>
                          <a:spcPts val="0"/>
                        </a:spcBef>
                        <a:spcAft>
                          <a:spcPts val="0"/>
                        </a:spcAft>
                        <a:buClrTx/>
                        <a:buSzTx/>
                        <a:buFont typeface="+mj-lt"/>
                        <a:buNone/>
                        <a:tabLst/>
                        <a:defRPr/>
                      </a:pPr>
                      <a:r>
                        <a:rPr lang="sv-SE" dirty="0" smtClean="0"/>
                        <a:t>Keberadaan kelompok riset dan laboratorium riset.</a:t>
                      </a:r>
                      <a:endParaRPr lang="id-ID" dirty="0" smtClean="0"/>
                    </a:p>
                  </a:txBody>
                  <a:tcPr marL="84524" marR="84524"/>
                </a:tc>
                <a:tc>
                  <a:txBody>
                    <a:bodyPr/>
                    <a:lstStyle/>
                    <a:p>
                      <a:r>
                        <a:rPr lang="id-ID" dirty="0" smtClean="0"/>
                        <a:t>WR 1</a:t>
                      </a:r>
                      <a:r>
                        <a:rPr lang="id-ID" baseline="0" dirty="0" smtClean="0"/>
                        <a:t>, LPPM</a:t>
                      </a:r>
                      <a:endParaRPr lang="id-ID" dirty="0"/>
                    </a:p>
                  </a:txBody>
                  <a:tcPr marL="84524" marR="84524"/>
                </a:tc>
              </a:tr>
            </a:tbl>
          </a:graphicData>
        </a:graphic>
      </p:graphicFrame>
    </p:spTree>
    <p:extLst>
      <p:ext uri="{BB962C8B-B14F-4D97-AF65-F5344CB8AC3E}">
        <p14:creationId xmlns:p14="http://schemas.microsoft.com/office/powerpoint/2010/main" val="150137249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6550" y="146805"/>
            <a:ext cx="9720072" cy="930433"/>
          </a:xfrm>
        </p:spPr>
        <p:txBody>
          <a:bodyPr>
            <a:normAutofit/>
          </a:bodyPr>
          <a:lstStyle/>
          <a:p>
            <a:r>
              <a:rPr lang="id-ID" dirty="0" smtClean="0">
                <a:solidFill>
                  <a:schemeClr val="accent1"/>
                </a:solidFill>
              </a:rPr>
              <a:t>Kritria 8: pkm</a:t>
            </a:r>
            <a:endParaRPr lang="id-ID" dirty="0">
              <a:solidFill>
                <a:schemeClr val="accent1"/>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122345983"/>
              </p:ext>
            </p:extLst>
          </p:nvPr>
        </p:nvGraphicFramePr>
        <p:xfrm>
          <a:off x="986550" y="1077238"/>
          <a:ext cx="11050963" cy="5491480"/>
        </p:xfrm>
        <a:graphic>
          <a:graphicData uri="http://schemas.openxmlformats.org/drawingml/2006/table">
            <a:tbl>
              <a:tblPr firstRow="1" bandRow="1">
                <a:tableStyleId>{BC89EF96-8CEA-46FF-86C4-4CE0E7609802}</a:tableStyleId>
              </a:tblPr>
              <a:tblGrid>
                <a:gridCol w="1673187"/>
                <a:gridCol w="1461326"/>
                <a:gridCol w="6161603"/>
                <a:gridCol w="1754847"/>
              </a:tblGrid>
              <a:tr h="370840">
                <a:tc>
                  <a:txBody>
                    <a:bodyPr/>
                    <a:lstStyle/>
                    <a:p>
                      <a:pPr algn="ctr"/>
                      <a:r>
                        <a:rPr lang="id-ID" dirty="0" smtClean="0"/>
                        <a:t>Butir Kriteria</a:t>
                      </a:r>
                      <a:endParaRPr lang="id-ID" dirty="0"/>
                    </a:p>
                  </a:txBody>
                  <a:tcPr marL="84524" marR="84524"/>
                </a:tc>
                <a:tc>
                  <a:txBody>
                    <a:bodyPr/>
                    <a:lstStyle/>
                    <a:p>
                      <a:pPr algn="ctr"/>
                      <a:r>
                        <a:rPr lang="id-ID" dirty="0" smtClean="0"/>
                        <a:t>Uraian</a:t>
                      </a:r>
                      <a:endParaRPr lang="id-ID" dirty="0"/>
                    </a:p>
                  </a:txBody>
                  <a:tcPr marL="84524" marR="84524"/>
                </a:tc>
                <a:tc>
                  <a:txBody>
                    <a:bodyPr/>
                    <a:lstStyle/>
                    <a:p>
                      <a:pPr algn="ctr"/>
                      <a:r>
                        <a:rPr lang="id-ID" dirty="0" smtClean="0"/>
                        <a:t>Bukti pendukung</a:t>
                      </a:r>
                      <a:endParaRPr lang="id-ID" dirty="0"/>
                    </a:p>
                  </a:txBody>
                  <a:tcPr marL="84524" marR="84524"/>
                </a:tc>
                <a:tc>
                  <a:txBody>
                    <a:bodyPr/>
                    <a:lstStyle/>
                    <a:p>
                      <a:pPr algn="ctr"/>
                      <a:r>
                        <a:rPr lang="id-ID" dirty="0" smtClean="0"/>
                        <a:t>Penanggung</a:t>
                      </a:r>
                      <a:r>
                        <a:rPr lang="id-ID" baseline="0" dirty="0" smtClean="0"/>
                        <a:t> jawab</a:t>
                      </a:r>
                      <a:endParaRPr lang="id-ID" dirty="0"/>
                    </a:p>
                  </a:txBody>
                  <a:tcPr marL="84524" marR="84524"/>
                </a:tc>
              </a:tr>
              <a:tr h="370840">
                <a:tc>
                  <a:txBody>
                    <a:bodyPr/>
                    <a:lstStyle/>
                    <a:p>
                      <a:r>
                        <a:rPr lang="id-ID" dirty="0" smtClean="0"/>
                        <a:t>C.8.4.a</a:t>
                      </a:r>
                      <a:endParaRPr lang="id-ID" dirty="0"/>
                    </a:p>
                  </a:txBody>
                  <a:tcPr marL="84524" marR="84524"/>
                </a:tc>
                <a:tc>
                  <a:txBody>
                    <a:bodyPr/>
                    <a:lstStyle/>
                    <a:p>
                      <a:pPr algn="just"/>
                      <a:r>
                        <a:rPr lang="id-ID" dirty="0" smtClean="0"/>
                        <a:t>Penelitian</a:t>
                      </a:r>
                      <a:endParaRPr lang="id-ID" dirty="0"/>
                    </a:p>
                  </a:txBody>
                  <a:tcPr marL="84524" marR="84524"/>
                </a:tc>
                <a:tc>
                  <a:txBody>
                    <a:bodyPr/>
                    <a:lstStyle/>
                    <a:p>
                      <a:pPr marL="342900" marR="0" indent="-342900" algn="just" defTabSz="914400" rtl="0" eaLnBrk="1" fontAlgn="auto" latinLnBrk="0" hangingPunct="1">
                        <a:lnSpc>
                          <a:spcPct val="100000"/>
                        </a:lnSpc>
                        <a:spcBef>
                          <a:spcPts val="0"/>
                        </a:spcBef>
                        <a:spcAft>
                          <a:spcPts val="0"/>
                        </a:spcAft>
                        <a:buClrTx/>
                        <a:buSzTx/>
                        <a:buFont typeface="+mj-lt"/>
                        <a:buAutoNum type="arabicPeriod"/>
                        <a:tabLst/>
                        <a:defRPr/>
                      </a:pPr>
                      <a:r>
                        <a:rPr lang="id-ID" dirty="0" smtClean="0"/>
                        <a:t>dokumen formal Rencana Strategis PkM yang memuat landasan pengembangan, peta jalan PkM, sumber daya (termasuk alokasi dana PkM internal), sasaran program strategis dan indikator kinerja, serta berorientasi pada daya saing internasional.pedoman penelitian PT yang disosialisasikan, mudah diakses, sesuai dengan rencana strategis penelitian, serta dipahami oleh stakeholders .</a:t>
                      </a:r>
                    </a:p>
                    <a:p>
                      <a:pPr marL="342900" marR="0" indent="-342900" algn="just" defTabSz="914400" rtl="0" eaLnBrk="1" fontAlgn="auto" latinLnBrk="0" hangingPunct="1">
                        <a:lnSpc>
                          <a:spcPct val="100000"/>
                        </a:lnSpc>
                        <a:spcBef>
                          <a:spcPts val="0"/>
                        </a:spcBef>
                        <a:spcAft>
                          <a:spcPts val="0"/>
                        </a:spcAft>
                        <a:buClrTx/>
                        <a:buSzTx/>
                        <a:buFont typeface="+mj-lt"/>
                        <a:buAutoNum type="arabicPeriod"/>
                        <a:tabLst/>
                        <a:defRPr/>
                      </a:pPr>
                      <a:r>
                        <a:rPr lang="nn-NO" dirty="0" smtClean="0"/>
                        <a:t>pedoman PkM </a:t>
                      </a:r>
                      <a:r>
                        <a:rPr lang="id-ID" dirty="0" smtClean="0"/>
                        <a:t>PT </a:t>
                      </a:r>
                      <a:r>
                        <a:rPr lang="nn-NO" dirty="0" smtClean="0"/>
                        <a:t>dan bukti sosialisasinya. </a:t>
                      </a:r>
                      <a:endParaRPr lang="id-ID" dirty="0" smtClean="0"/>
                    </a:p>
                    <a:p>
                      <a:pPr marL="342900" marR="0" indent="-342900" algn="just" defTabSz="914400" rtl="0" eaLnBrk="1" fontAlgn="auto" latinLnBrk="0" hangingPunct="1">
                        <a:lnSpc>
                          <a:spcPct val="100000"/>
                        </a:lnSpc>
                        <a:spcBef>
                          <a:spcPts val="0"/>
                        </a:spcBef>
                        <a:spcAft>
                          <a:spcPts val="0"/>
                        </a:spcAft>
                        <a:buClrTx/>
                        <a:buSzTx/>
                        <a:buFont typeface="+mj-lt"/>
                        <a:buAutoNum type="arabicPeriod"/>
                        <a:tabLst/>
                        <a:defRPr/>
                      </a:pPr>
                      <a:r>
                        <a:rPr lang="id-ID" dirty="0" smtClean="0"/>
                        <a:t>Bukti yang sahih tentang pelaksanaan proses PkM mencakup 6 aspek sebagai berikut:1) tatacara penilaian dan review,2) legalitas pengangkatan reviewer, 3) hasil penilaian usul PkM,4) legalitas penugasan  pelaksana PkM/kerjasama PkM,</a:t>
                      </a:r>
                      <a:r>
                        <a:rPr lang="id-ID" baseline="0" dirty="0" smtClean="0"/>
                        <a:t> </a:t>
                      </a:r>
                      <a:r>
                        <a:rPr lang="id-ID" dirty="0" smtClean="0"/>
                        <a:t>5) berita acara hasil monitoring dan evaluasi, serta 6) dokumentasi output PkM. </a:t>
                      </a:r>
                    </a:p>
                    <a:p>
                      <a:pPr marL="342900" marR="0" indent="-342900" algn="just" defTabSz="914400" rtl="0" eaLnBrk="1" fontAlgn="auto" latinLnBrk="0" hangingPunct="1">
                        <a:lnSpc>
                          <a:spcPct val="100000"/>
                        </a:lnSpc>
                        <a:spcBef>
                          <a:spcPts val="0"/>
                        </a:spcBef>
                        <a:spcAft>
                          <a:spcPts val="0"/>
                        </a:spcAft>
                        <a:buClrTx/>
                        <a:buSzTx/>
                        <a:buFont typeface="+mj-lt"/>
                        <a:buAutoNum type="arabicPeriod"/>
                        <a:tabLst/>
                        <a:defRPr/>
                      </a:pPr>
                      <a:r>
                        <a:rPr lang="id-ID" dirty="0" smtClean="0"/>
                        <a:t>Dokumentasi pelaporan PkM oleh pengelola PkM kepada pimpinan perguruan tinggi dan mitra/pemberi dana </a:t>
                      </a:r>
                    </a:p>
                  </a:txBody>
                  <a:tcPr marL="84524" marR="84524"/>
                </a:tc>
                <a:tc>
                  <a:txBody>
                    <a:bodyPr/>
                    <a:lstStyle/>
                    <a:p>
                      <a:r>
                        <a:rPr lang="id-ID" dirty="0" smtClean="0"/>
                        <a:t>WR 1</a:t>
                      </a:r>
                      <a:r>
                        <a:rPr lang="id-ID" baseline="0" dirty="0" smtClean="0"/>
                        <a:t>, LPPM</a:t>
                      </a:r>
                      <a:endParaRPr lang="id-ID" dirty="0"/>
                    </a:p>
                  </a:txBody>
                  <a:tcPr marL="84524" marR="84524"/>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dirty="0" smtClean="0"/>
                        <a:t>C.8.4.b</a:t>
                      </a:r>
                    </a:p>
                  </a:txBody>
                  <a:tcPr marL="84524" marR="84524"/>
                </a:tc>
                <a:tc>
                  <a:txBody>
                    <a:bodyPr/>
                    <a:lstStyle/>
                    <a:p>
                      <a:pPr algn="just"/>
                      <a:endParaRPr lang="id-ID" dirty="0"/>
                    </a:p>
                  </a:txBody>
                  <a:tcPr marL="84524" marR="84524"/>
                </a:tc>
                <a:tc>
                  <a:txBody>
                    <a:bodyPr/>
                    <a:lstStyle/>
                    <a:p>
                      <a:pPr marL="0" marR="0" indent="0" algn="just" defTabSz="914400" rtl="0" eaLnBrk="1" fontAlgn="auto" latinLnBrk="0" hangingPunct="1">
                        <a:lnSpc>
                          <a:spcPct val="100000"/>
                        </a:lnSpc>
                        <a:spcBef>
                          <a:spcPts val="0"/>
                        </a:spcBef>
                        <a:spcAft>
                          <a:spcPts val="0"/>
                        </a:spcAft>
                        <a:buClrTx/>
                        <a:buSzTx/>
                        <a:buFont typeface="+mj-lt"/>
                        <a:buNone/>
                        <a:tabLst/>
                        <a:defRPr/>
                      </a:pPr>
                      <a:r>
                        <a:rPr lang="id-ID" dirty="0" smtClean="0"/>
                        <a:t>Keberadaan kelompok pelaksana PkM.</a:t>
                      </a:r>
                    </a:p>
                  </a:txBody>
                  <a:tcPr marL="84524" marR="84524"/>
                </a:tc>
                <a:tc>
                  <a:txBody>
                    <a:bodyPr/>
                    <a:lstStyle/>
                    <a:p>
                      <a:endParaRPr lang="id-ID" dirty="0"/>
                    </a:p>
                  </a:txBody>
                  <a:tcPr marL="84524" marR="84524"/>
                </a:tc>
              </a:tr>
            </a:tbl>
          </a:graphicData>
        </a:graphic>
      </p:graphicFrame>
    </p:spTree>
    <p:extLst>
      <p:ext uri="{BB962C8B-B14F-4D97-AF65-F5344CB8AC3E}">
        <p14:creationId xmlns:p14="http://schemas.microsoft.com/office/powerpoint/2010/main" val="424298274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6550" y="146805"/>
            <a:ext cx="9720072" cy="930433"/>
          </a:xfrm>
        </p:spPr>
        <p:txBody>
          <a:bodyPr>
            <a:normAutofit/>
          </a:bodyPr>
          <a:lstStyle/>
          <a:p>
            <a:r>
              <a:rPr lang="id-ID" dirty="0" smtClean="0">
                <a:solidFill>
                  <a:schemeClr val="accent1"/>
                </a:solidFill>
              </a:rPr>
              <a:t>Kritria 8: luaran tridarma</a:t>
            </a:r>
            <a:endParaRPr lang="id-ID" dirty="0">
              <a:solidFill>
                <a:schemeClr val="accent1"/>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43883059"/>
              </p:ext>
            </p:extLst>
          </p:nvPr>
        </p:nvGraphicFramePr>
        <p:xfrm>
          <a:off x="986550" y="1077238"/>
          <a:ext cx="11050963" cy="4119880"/>
        </p:xfrm>
        <a:graphic>
          <a:graphicData uri="http://schemas.openxmlformats.org/drawingml/2006/table">
            <a:tbl>
              <a:tblPr firstRow="1" bandRow="1">
                <a:tableStyleId>{BC89EF96-8CEA-46FF-86C4-4CE0E7609802}</a:tableStyleId>
              </a:tblPr>
              <a:tblGrid>
                <a:gridCol w="1067718"/>
                <a:gridCol w="2066795"/>
                <a:gridCol w="6161603"/>
                <a:gridCol w="1754847"/>
              </a:tblGrid>
              <a:tr h="370840">
                <a:tc>
                  <a:txBody>
                    <a:bodyPr/>
                    <a:lstStyle/>
                    <a:p>
                      <a:pPr algn="ctr"/>
                      <a:r>
                        <a:rPr lang="id-ID" dirty="0" smtClean="0"/>
                        <a:t>Butir Kriteria</a:t>
                      </a:r>
                      <a:endParaRPr lang="id-ID" dirty="0"/>
                    </a:p>
                  </a:txBody>
                  <a:tcPr marL="84524" marR="84524"/>
                </a:tc>
                <a:tc>
                  <a:txBody>
                    <a:bodyPr/>
                    <a:lstStyle/>
                    <a:p>
                      <a:pPr algn="ctr"/>
                      <a:r>
                        <a:rPr lang="id-ID" dirty="0" smtClean="0"/>
                        <a:t>Uraian</a:t>
                      </a:r>
                      <a:endParaRPr lang="id-ID" dirty="0"/>
                    </a:p>
                  </a:txBody>
                  <a:tcPr marL="84524" marR="84524"/>
                </a:tc>
                <a:tc>
                  <a:txBody>
                    <a:bodyPr/>
                    <a:lstStyle/>
                    <a:p>
                      <a:pPr algn="ctr"/>
                      <a:r>
                        <a:rPr lang="id-ID" dirty="0" smtClean="0"/>
                        <a:t>Bukti pendukung</a:t>
                      </a:r>
                      <a:endParaRPr lang="id-ID" dirty="0"/>
                    </a:p>
                  </a:txBody>
                  <a:tcPr marL="84524" marR="84524"/>
                </a:tc>
                <a:tc>
                  <a:txBody>
                    <a:bodyPr/>
                    <a:lstStyle/>
                    <a:p>
                      <a:pPr algn="ctr"/>
                      <a:r>
                        <a:rPr lang="id-ID" dirty="0" smtClean="0"/>
                        <a:t>Penanggung</a:t>
                      </a:r>
                      <a:r>
                        <a:rPr lang="id-ID" baseline="0" dirty="0" smtClean="0"/>
                        <a:t> jawab</a:t>
                      </a:r>
                      <a:endParaRPr lang="id-ID" dirty="0"/>
                    </a:p>
                  </a:txBody>
                  <a:tcPr marL="84524" marR="84524"/>
                </a:tc>
              </a:tr>
              <a:tr h="370840">
                <a:tc>
                  <a:txBody>
                    <a:bodyPr/>
                    <a:lstStyle/>
                    <a:p>
                      <a:r>
                        <a:rPr lang="id-ID" dirty="0" smtClean="0"/>
                        <a:t>C.9.4a</a:t>
                      </a:r>
                      <a:endParaRPr lang="id-ID" dirty="0"/>
                    </a:p>
                  </a:txBody>
                  <a:tcPr marL="84524" marR="84524"/>
                </a:tc>
                <a:tc>
                  <a:txBody>
                    <a:bodyPr/>
                    <a:lstStyle/>
                    <a:p>
                      <a:pPr algn="just"/>
                      <a:r>
                        <a:rPr lang="id-ID" dirty="0" smtClean="0"/>
                        <a:t>Capaian Pembelajaran</a:t>
                      </a:r>
                      <a:endParaRPr lang="id-ID" dirty="0"/>
                    </a:p>
                  </a:txBody>
                  <a:tcPr marL="84524" marR="84524"/>
                </a:tc>
                <a:tc>
                  <a:txBody>
                    <a:bodyPr/>
                    <a:lstStyle/>
                    <a:p>
                      <a:pPr marL="0" marR="0" indent="0" algn="just" defTabSz="914400" rtl="0" eaLnBrk="1" fontAlgn="auto" latinLnBrk="0" hangingPunct="1">
                        <a:lnSpc>
                          <a:spcPct val="100000"/>
                        </a:lnSpc>
                        <a:spcBef>
                          <a:spcPts val="0"/>
                        </a:spcBef>
                        <a:spcAft>
                          <a:spcPts val="0"/>
                        </a:spcAft>
                        <a:buClrTx/>
                        <a:buSzTx/>
                        <a:buFont typeface="+mj-lt"/>
                        <a:buNone/>
                        <a:tabLst/>
                        <a:defRPr/>
                      </a:pPr>
                      <a:r>
                        <a:rPr lang="id-ID" dirty="0" smtClean="0"/>
                        <a:t>Lapora</a:t>
                      </a:r>
                      <a:r>
                        <a:rPr lang="id-ID" baseline="0" dirty="0" smtClean="0"/>
                        <a:t>n IPK mahasiswa 3 th terakhir</a:t>
                      </a:r>
                    </a:p>
                  </a:txBody>
                  <a:tcPr marL="84524" marR="84524"/>
                </a:tc>
                <a:tc>
                  <a:txBody>
                    <a:bodyPr/>
                    <a:lstStyle/>
                    <a:p>
                      <a:r>
                        <a:rPr lang="id-ID" dirty="0" smtClean="0"/>
                        <a:t>WR 1</a:t>
                      </a:r>
                      <a:r>
                        <a:rPr lang="id-ID" baseline="0" dirty="0" smtClean="0"/>
                        <a:t>, Kabiro akademik</a:t>
                      </a:r>
                      <a:endParaRPr lang="id-ID" dirty="0"/>
                    </a:p>
                  </a:txBody>
                  <a:tcPr marL="84524" marR="84524"/>
                </a:tc>
              </a:tr>
              <a:tr h="370840">
                <a:tc>
                  <a:txBody>
                    <a:bodyPr/>
                    <a:lstStyle/>
                    <a:p>
                      <a:endParaRPr lang="id-ID" dirty="0"/>
                    </a:p>
                  </a:txBody>
                  <a:tcPr marL="84524" marR="84524"/>
                </a:tc>
                <a:tc>
                  <a:txBody>
                    <a:bodyPr/>
                    <a:lstStyle/>
                    <a:p>
                      <a:pPr algn="just"/>
                      <a:r>
                        <a:rPr lang="id-ID" dirty="0" smtClean="0"/>
                        <a:t>Prestasi Mahasiswa</a:t>
                      </a:r>
                      <a:endParaRPr lang="id-ID" dirty="0"/>
                    </a:p>
                  </a:txBody>
                  <a:tcPr marL="84524" marR="84524"/>
                </a:tc>
                <a:tc>
                  <a:txBody>
                    <a:bodyPr/>
                    <a:lstStyle/>
                    <a:p>
                      <a:pPr marL="0" marR="0" indent="0" algn="just" defTabSz="914400" rtl="0" eaLnBrk="1" fontAlgn="auto" latinLnBrk="0" hangingPunct="1">
                        <a:lnSpc>
                          <a:spcPct val="100000"/>
                        </a:lnSpc>
                        <a:spcBef>
                          <a:spcPts val="0"/>
                        </a:spcBef>
                        <a:spcAft>
                          <a:spcPts val="0"/>
                        </a:spcAft>
                        <a:buClrTx/>
                        <a:buSzTx/>
                        <a:buFont typeface="+mj-lt"/>
                        <a:buNone/>
                        <a:tabLst/>
                        <a:defRPr/>
                      </a:pPr>
                      <a:r>
                        <a:rPr lang="id-ID" baseline="0" dirty="0" smtClean="0"/>
                        <a:t>Laporan prestasi mahasiswa 3 tahun terakhir</a:t>
                      </a:r>
                      <a:endParaRPr lang="id-ID" dirty="0" smtClean="0"/>
                    </a:p>
                  </a:txBody>
                  <a:tcPr marL="84524" marR="84524"/>
                </a:tc>
                <a:tc>
                  <a:txBody>
                    <a:bodyPr/>
                    <a:lstStyle/>
                    <a:p>
                      <a:r>
                        <a:rPr lang="id-ID" dirty="0" smtClean="0"/>
                        <a:t>WR III, Kabiro</a:t>
                      </a:r>
                      <a:r>
                        <a:rPr lang="id-ID" baseline="0" dirty="0" smtClean="0"/>
                        <a:t> akademik</a:t>
                      </a:r>
                      <a:endParaRPr lang="id-ID" dirty="0"/>
                    </a:p>
                  </a:txBody>
                  <a:tcPr marL="84524" marR="84524"/>
                </a:tc>
              </a:tr>
              <a:tr h="370840">
                <a:tc>
                  <a:txBody>
                    <a:bodyPr/>
                    <a:lstStyle/>
                    <a:p>
                      <a:endParaRPr lang="id-ID" dirty="0"/>
                    </a:p>
                  </a:txBody>
                  <a:tcPr marL="84524" marR="84524"/>
                </a:tc>
                <a:tc>
                  <a:txBody>
                    <a:bodyPr/>
                    <a:lstStyle/>
                    <a:p>
                      <a:pPr algn="just"/>
                      <a:r>
                        <a:rPr lang="id-ID" dirty="0" smtClean="0"/>
                        <a:t>Tracer Study</a:t>
                      </a:r>
                      <a:endParaRPr lang="id-ID" dirty="0"/>
                    </a:p>
                  </a:txBody>
                  <a:tcPr marL="84524" marR="84524"/>
                </a:tc>
                <a:tc>
                  <a:txBody>
                    <a:bodyPr/>
                    <a:lstStyle/>
                    <a:p>
                      <a:pPr marL="342900" marR="0" indent="-342900" algn="just" defTabSz="914400" rtl="0" eaLnBrk="1" fontAlgn="auto" latinLnBrk="0" hangingPunct="1">
                        <a:lnSpc>
                          <a:spcPct val="100000"/>
                        </a:lnSpc>
                        <a:spcBef>
                          <a:spcPts val="0"/>
                        </a:spcBef>
                        <a:spcAft>
                          <a:spcPts val="0"/>
                        </a:spcAft>
                        <a:buClrTx/>
                        <a:buSzTx/>
                        <a:buFont typeface="+mj-lt"/>
                        <a:buAutoNum type="arabicPeriod"/>
                        <a:tabLst/>
                        <a:defRPr/>
                      </a:pPr>
                      <a:r>
                        <a:rPr lang="id-ID" dirty="0" smtClean="0"/>
                        <a:t>Instrumen tracer</a:t>
                      </a:r>
                      <a:r>
                        <a:rPr lang="id-ID" baseline="0" dirty="0" smtClean="0"/>
                        <a:t> study</a:t>
                      </a:r>
                    </a:p>
                    <a:p>
                      <a:pPr marL="342900" marR="0" indent="-342900" algn="just" defTabSz="914400" rtl="0" eaLnBrk="1" fontAlgn="auto" latinLnBrk="0" hangingPunct="1">
                        <a:lnSpc>
                          <a:spcPct val="100000"/>
                        </a:lnSpc>
                        <a:spcBef>
                          <a:spcPts val="0"/>
                        </a:spcBef>
                        <a:spcAft>
                          <a:spcPts val="0"/>
                        </a:spcAft>
                        <a:buClrTx/>
                        <a:buSzTx/>
                        <a:buFont typeface="+mj-lt"/>
                        <a:buAutoNum type="arabicPeriod"/>
                        <a:tabLst/>
                        <a:defRPr/>
                      </a:pPr>
                      <a:r>
                        <a:rPr lang="id-ID" baseline="0" dirty="0" smtClean="0"/>
                        <a:t>Laporan Tracer Study  (didalamnya harus berisi lama waktu tunggu lulusan, kesesuaian bidang kerja, tingkat kepuasan pengguna lulusan, tingkat dan ukuran bidang kerja)</a:t>
                      </a:r>
                      <a:endParaRPr lang="id-ID" dirty="0" smtClean="0"/>
                    </a:p>
                  </a:txBody>
                  <a:tcPr marL="84524" marR="84524"/>
                </a:tc>
                <a:tc>
                  <a:txBody>
                    <a:bodyPr/>
                    <a:lstStyle/>
                    <a:p>
                      <a:r>
                        <a:rPr lang="id-ID" dirty="0" smtClean="0"/>
                        <a:t>WR I, III, Kabiro</a:t>
                      </a:r>
                      <a:r>
                        <a:rPr lang="id-ID" baseline="0" dirty="0" smtClean="0"/>
                        <a:t> akademik</a:t>
                      </a:r>
                      <a:endParaRPr lang="id-ID" dirty="0"/>
                    </a:p>
                  </a:txBody>
                  <a:tcPr marL="84524" marR="84524"/>
                </a:tc>
              </a:tr>
              <a:tr h="370840">
                <a:tc>
                  <a:txBody>
                    <a:bodyPr/>
                    <a:lstStyle/>
                    <a:p>
                      <a:endParaRPr lang="id-ID" dirty="0"/>
                    </a:p>
                  </a:txBody>
                  <a:tcPr marL="84524" marR="84524"/>
                </a:tc>
                <a:tc>
                  <a:txBody>
                    <a:bodyPr/>
                    <a:lstStyle/>
                    <a:p>
                      <a:pPr algn="just"/>
                      <a:endParaRPr lang="id-ID" dirty="0"/>
                    </a:p>
                  </a:txBody>
                  <a:tcPr marL="84524" marR="84524"/>
                </a:tc>
                <a:tc>
                  <a:txBody>
                    <a:bodyPr/>
                    <a:lstStyle/>
                    <a:p>
                      <a:pPr marL="0" marR="0" indent="0" algn="just" defTabSz="914400" rtl="0" eaLnBrk="1" fontAlgn="auto" latinLnBrk="0" hangingPunct="1">
                        <a:lnSpc>
                          <a:spcPct val="100000"/>
                        </a:lnSpc>
                        <a:spcBef>
                          <a:spcPts val="0"/>
                        </a:spcBef>
                        <a:spcAft>
                          <a:spcPts val="0"/>
                        </a:spcAft>
                        <a:buClrTx/>
                        <a:buSzTx/>
                        <a:buFont typeface="+mj-lt"/>
                        <a:buNone/>
                        <a:tabLst/>
                        <a:defRPr/>
                      </a:pPr>
                      <a:r>
                        <a:rPr lang="id-ID" dirty="0" smtClean="0"/>
                        <a:t>Laporan lama studi mahasiswa, luusan</a:t>
                      </a:r>
                      <a:r>
                        <a:rPr lang="id-ID" baseline="0" dirty="0" smtClean="0"/>
                        <a:t> tepat waktu dan keberhasilan studi</a:t>
                      </a:r>
                      <a:endParaRPr lang="id-ID" dirty="0" smtClean="0"/>
                    </a:p>
                  </a:txBody>
                  <a:tcPr marL="84524" marR="84524"/>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dirty="0" smtClean="0"/>
                        <a:t>WR 1</a:t>
                      </a:r>
                      <a:r>
                        <a:rPr lang="id-ID" baseline="0" dirty="0" smtClean="0"/>
                        <a:t>, Kabiro akademik</a:t>
                      </a:r>
                      <a:endParaRPr lang="id-ID" dirty="0" smtClean="0"/>
                    </a:p>
                  </a:txBody>
                  <a:tcPr marL="84524" marR="84524"/>
                </a:tc>
              </a:tr>
              <a:tr h="370840">
                <a:tc>
                  <a:txBody>
                    <a:bodyPr/>
                    <a:lstStyle/>
                    <a:p>
                      <a:endParaRPr lang="id-ID" dirty="0"/>
                    </a:p>
                  </a:txBody>
                  <a:tcPr marL="84524" marR="84524"/>
                </a:tc>
                <a:tc>
                  <a:txBody>
                    <a:bodyPr/>
                    <a:lstStyle/>
                    <a:p>
                      <a:pPr algn="just"/>
                      <a:endParaRPr lang="id-ID" dirty="0"/>
                    </a:p>
                  </a:txBody>
                  <a:tcPr marL="84524" marR="84524"/>
                </a:tc>
                <a:tc>
                  <a:txBody>
                    <a:bodyPr/>
                    <a:lstStyle/>
                    <a:p>
                      <a:pPr marL="0" marR="0" indent="0" algn="just" defTabSz="914400" rtl="0" eaLnBrk="1" fontAlgn="auto" latinLnBrk="0" hangingPunct="1">
                        <a:lnSpc>
                          <a:spcPct val="100000"/>
                        </a:lnSpc>
                        <a:spcBef>
                          <a:spcPts val="0"/>
                        </a:spcBef>
                        <a:spcAft>
                          <a:spcPts val="0"/>
                        </a:spcAft>
                        <a:buClrTx/>
                        <a:buSzTx/>
                        <a:buFont typeface="+mj-lt"/>
                        <a:buNone/>
                        <a:tabLst/>
                        <a:defRPr/>
                      </a:pPr>
                      <a:endParaRPr lang="id-ID" dirty="0" smtClean="0"/>
                    </a:p>
                  </a:txBody>
                  <a:tcPr marL="84524" marR="84524"/>
                </a:tc>
                <a:tc>
                  <a:txBody>
                    <a:bodyPr/>
                    <a:lstStyle/>
                    <a:p>
                      <a:endParaRPr lang="id-ID" dirty="0"/>
                    </a:p>
                  </a:txBody>
                  <a:tcPr marL="84524" marR="84524"/>
                </a:tc>
              </a:tr>
            </a:tbl>
          </a:graphicData>
        </a:graphic>
      </p:graphicFrame>
    </p:spTree>
    <p:extLst>
      <p:ext uri="{BB962C8B-B14F-4D97-AF65-F5344CB8AC3E}">
        <p14:creationId xmlns:p14="http://schemas.microsoft.com/office/powerpoint/2010/main" val="964353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6550" y="146805"/>
            <a:ext cx="9720072" cy="930433"/>
          </a:xfrm>
        </p:spPr>
        <p:txBody>
          <a:bodyPr>
            <a:normAutofit/>
          </a:bodyPr>
          <a:lstStyle/>
          <a:p>
            <a:r>
              <a:rPr lang="id-ID" dirty="0" smtClean="0">
                <a:solidFill>
                  <a:schemeClr val="accent1"/>
                </a:solidFill>
              </a:rPr>
              <a:t>Kritria 8: luaran tridarma</a:t>
            </a:r>
            <a:endParaRPr lang="id-ID" dirty="0">
              <a:solidFill>
                <a:schemeClr val="accent1"/>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810099681"/>
              </p:ext>
            </p:extLst>
          </p:nvPr>
        </p:nvGraphicFramePr>
        <p:xfrm>
          <a:off x="986550" y="1077238"/>
          <a:ext cx="11050963" cy="3845560"/>
        </p:xfrm>
        <a:graphic>
          <a:graphicData uri="http://schemas.openxmlformats.org/drawingml/2006/table">
            <a:tbl>
              <a:tblPr firstRow="1" bandRow="1">
                <a:tableStyleId>{BC89EF96-8CEA-46FF-86C4-4CE0E7609802}</a:tableStyleId>
              </a:tblPr>
              <a:tblGrid>
                <a:gridCol w="1067718"/>
                <a:gridCol w="2066795"/>
                <a:gridCol w="6161603"/>
                <a:gridCol w="1754847"/>
              </a:tblGrid>
              <a:tr h="370840">
                <a:tc>
                  <a:txBody>
                    <a:bodyPr/>
                    <a:lstStyle/>
                    <a:p>
                      <a:pPr algn="ctr"/>
                      <a:r>
                        <a:rPr lang="id-ID" dirty="0" smtClean="0"/>
                        <a:t>Butir Kriteria</a:t>
                      </a:r>
                      <a:endParaRPr lang="id-ID" dirty="0"/>
                    </a:p>
                  </a:txBody>
                  <a:tcPr marL="84524" marR="84524"/>
                </a:tc>
                <a:tc>
                  <a:txBody>
                    <a:bodyPr/>
                    <a:lstStyle/>
                    <a:p>
                      <a:pPr algn="ctr"/>
                      <a:r>
                        <a:rPr lang="id-ID" dirty="0" smtClean="0"/>
                        <a:t>Uraian</a:t>
                      </a:r>
                      <a:endParaRPr lang="id-ID" dirty="0"/>
                    </a:p>
                  </a:txBody>
                  <a:tcPr marL="84524" marR="84524"/>
                </a:tc>
                <a:tc>
                  <a:txBody>
                    <a:bodyPr/>
                    <a:lstStyle/>
                    <a:p>
                      <a:pPr algn="ctr"/>
                      <a:r>
                        <a:rPr lang="id-ID" dirty="0" smtClean="0"/>
                        <a:t>Bukti pendukung</a:t>
                      </a:r>
                      <a:endParaRPr lang="id-ID" dirty="0"/>
                    </a:p>
                  </a:txBody>
                  <a:tcPr marL="84524" marR="84524"/>
                </a:tc>
                <a:tc>
                  <a:txBody>
                    <a:bodyPr/>
                    <a:lstStyle/>
                    <a:p>
                      <a:pPr algn="ctr"/>
                      <a:r>
                        <a:rPr lang="id-ID" dirty="0" smtClean="0"/>
                        <a:t>Penanggung</a:t>
                      </a:r>
                      <a:r>
                        <a:rPr lang="id-ID" baseline="0" dirty="0" smtClean="0"/>
                        <a:t> jawab</a:t>
                      </a:r>
                      <a:endParaRPr lang="id-ID" dirty="0"/>
                    </a:p>
                  </a:txBody>
                  <a:tcPr marL="84524" marR="84524"/>
                </a:tc>
              </a:tr>
              <a:tr h="370840">
                <a:tc>
                  <a:txBody>
                    <a:bodyPr/>
                    <a:lstStyle/>
                    <a:p>
                      <a:r>
                        <a:rPr lang="id-ID" dirty="0" smtClean="0"/>
                        <a:t>C.9.4b</a:t>
                      </a:r>
                    </a:p>
                    <a:p>
                      <a:r>
                        <a:rPr lang="id-ID" dirty="0" smtClean="0"/>
                        <a:t>Penelitian</a:t>
                      </a:r>
                      <a:endParaRPr lang="id-ID" dirty="0"/>
                    </a:p>
                  </a:txBody>
                  <a:tcPr marL="84524" marR="84524"/>
                </a:tc>
                <a:tc>
                  <a:txBody>
                    <a:bodyPr/>
                    <a:lstStyle/>
                    <a:p>
                      <a:pPr algn="just"/>
                      <a:r>
                        <a:rPr lang="id-ID" dirty="0" smtClean="0"/>
                        <a:t>Publikasi jurnal</a:t>
                      </a:r>
                      <a:endParaRPr lang="id-ID" dirty="0"/>
                    </a:p>
                  </a:txBody>
                  <a:tcPr marL="84524" marR="84524"/>
                </a:tc>
                <a:tc>
                  <a:txBody>
                    <a:bodyPr/>
                    <a:lstStyle/>
                    <a:p>
                      <a:pPr marL="0" marR="0" indent="0" algn="just" defTabSz="914400" rtl="0" eaLnBrk="1" fontAlgn="auto" latinLnBrk="0" hangingPunct="1">
                        <a:lnSpc>
                          <a:spcPct val="100000"/>
                        </a:lnSpc>
                        <a:spcBef>
                          <a:spcPts val="0"/>
                        </a:spcBef>
                        <a:spcAft>
                          <a:spcPts val="0"/>
                        </a:spcAft>
                        <a:buClrTx/>
                        <a:buSzTx/>
                        <a:buFont typeface="+mj-lt"/>
                        <a:buNone/>
                        <a:tabLst/>
                        <a:defRPr/>
                      </a:pPr>
                      <a:r>
                        <a:rPr lang="id-ID" dirty="0" smtClean="0"/>
                        <a:t>Data</a:t>
                      </a:r>
                      <a:r>
                        <a:rPr lang="id-ID" baseline="0" dirty="0" smtClean="0"/>
                        <a:t> publikasi dosen 3 th terakhir</a:t>
                      </a:r>
                    </a:p>
                  </a:txBody>
                  <a:tcPr marL="84524" marR="84524"/>
                </a:tc>
                <a:tc>
                  <a:txBody>
                    <a:bodyPr/>
                    <a:lstStyle/>
                    <a:p>
                      <a:r>
                        <a:rPr lang="id-ID" dirty="0" smtClean="0"/>
                        <a:t>WR 1,</a:t>
                      </a:r>
                      <a:r>
                        <a:rPr lang="id-ID" baseline="0" dirty="0" smtClean="0"/>
                        <a:t> LPPM</a:t>
                      </a:r>
                      <a:endParaRPr lang="id-ID" dirty="0"/>
                    </a:p>
                  </a:txBody>
                  <a:tcPr marL="84524" marR="84524"/>
                </a:tc>
              </a:tr>
              <a:tr h="370840">
                <a:tc>
                  <a:txBody>
                    <a:bodyPr/>
                    <a:lstStyle/>
                    <a:p>
                      <a:endParaRPr lang="id-ID" dirty="0"/>
                    </a:p>
                  </a:txBody>
                  <a:tcPr marL="84524" marR="84524"/>
                </a:tc>
                <a:tc>
                  <a:txBody>
                    <a:bodyPr/>
                    <a:lstStyle/>
                    <a:p>
                      <a:pPr algn="just"/>
                      <a:r>
                        <a:rPr lang="id-ID" dirty="0" smtClean="0"/>
                        <a:t>Publikasi</a:t>
                      </a:r>
                      <a:r>
                        <a:rPr lang="id-ID" baseline="0" dirty="0" smtClean="0"/>
                        <a:t> seminar/ media masa</a:t>
                      </a:r>
                      <a:endParaRPr lang="id-ID" dirty="0"/>
                    </a:p>
                  </a:txBody>
                  <a:tcPr marL="84524" marR="84524"/>
                </a:tc>
                <a:tc>
                  <a:txBody>
                    <a:bodyPr/>
                    <a:lstStyle/>
                    <a:p>
                      <a:pPr marL="0" marR="0" indent="0" algn="just" defTabSz="914400" rtl="0" eaLnBrk="1" fontAlgn="auto" latinLnBrk="0" hangingPunct="1">
                        <a:lnSpc>
                          <a:spcPct val="100000"/>
                        </a:lnSpc>
                        <a:spcBef>
                          <a:spcPts val="0"/>
                        </a:spcBef>
                        <a:spcAft>
                          <a:spcPts val="0"/>
                        </a:spcAft>
                        <a:buClrTx/>
                        <a:buSzTx/>
                        <a:buFont typeface="+mj-lt"/>
                        <a:buNone/>
                        <a:tabLst/>
                        <a:defRPr/>
                      </a:pPr>
                      <a:r>
                        <a:rPr lang="id-ID" dirty="0" smtClean="0"/>
                        <a:t>Data</a:t>
                      </a:r>
                      <a:r>
                        <a:rPr lang="id-ID" baseline="0" dirty="0" smtClean="0"/>
                        <a:t> publikasi dosen (seminar/ media masa)  3 th terakhir</a:t>
                      </a:r>
                      <a:endParaRPr lang="id-ID" baseline="0" dirty="0" smtClean="0"/>
                    </a:p>
                  </a:txBody>
                  <a:tcPr marL="84524" marR="84524"/>
                </a:tc>
                <a:tc>
                  <a:txBody>
                    <a:bodyPr/>
                    <a:lstStyle/>
                    <a:p>
                      <a:r>
                        <a:rPr lang="id-ID" dirty="0" smtClean="0"/>
                        <a:t>WR III, Kabiro</a:t>
                      </a:r>
                      <a:r>
                        <a:rPr lang="id-ID" baseline="0" dirty="0" smtClean="0"/>
                        <a:t> akademik</a:t>
                      </a:r>
                      <a:endParaRPr lang="id-ID" dirty="0"/>
                    </a:p>
                  </a:txBody>
                  <a:tcPr marL="84524" marR="84524"/>
                </a:tc>
              </a:tr>
              <a:tr h="370840">
                <a:tc>
                  <a:txBody>
                    <a:bodyPr/>
                    <a:lstStyle/>
                    <a:p>
                      <a:endParaRPr lang="id-ID" dirty="0"/>
                    </a:p>
                  </a:txBody>
                  <a:tcPr marL="84524" marR="84524"/>
                </a:tc>
                <a:tc>
                  <a:txBody>
                    <a:bodyPr/>
                    <a:lstStyle/>
                    <a:p>
                      <a:pPr algn="just"/>
                      <a:r>
                        <a:rPr lang="id-ID" dirty="0" smtClean="0"/>
                        <a:t>Sitasi</a:t>
                      </a:r>
                      <a:r>
                        <a:rPr lang="id-ID" baseline="0" dirty="0" smtClean="0"/>
                        <a:t> </a:t>
                      </a:r>
                      <a:endParaRPr lang="id-ID" dirty="0"/>
                    </a:p>
                  </a:txBody>
                  <a:tcPr marL="84524" marR="84524"/>
                </a:tc>
                <a:tc>
                  <a:txBody>
                    <a:bodyPr/>
                    <a:lstStyle/>
                    <a:p>
                      <a:pPr marL="0" marR="0" indent="0" algn="just" defTabSz="914400" rtl="0" eaLnBrk="1" fontAlgn="auto" latinLnBrk="0" hangingPunct="1">
                        <a:lnSpc>
                          <a:spcPct val="100000"/>
                        </a:lnSpc>
                        <a:spcBef>
                          <a:spcPts val="0"/>
                        </a:spcBef>
                        <a:spcAft>
                          <a:spcPts val="0"/>
                        </a:spcAft>
                        <a:buClrTx/>
                        <a:buSzTx/>
                        <a:buFont typeface="+mj-lt"/>
                        <a:buNone/>
                        <a:tabLst/>
                        <a:defRPr/>
                      </a:pPr>
                      <a:r>
                        <a:rPr lang="id-ID" dirty="0" smtClean="0"/>
                        <a:t>Laporan</a:t>
                      </a:r>
                      <a:r>
                        <a:rPr lang="id-ID" baseline="0" dirty="0" smtClean="0"/>
                        <a:t> </a:t>
                      </a:r>
                      <a:r>
                        <a:rPr lang="nb-NO" dirty="0" smtClean="0"/>
                        <a:t>artikel karya</a:t>
                      </a:r>
                      <a:r>
                        <a:rPr lang="id-ID" baseline="0" dirty="0" smtClean="0"/>
                        <a:t> </a:t>
                      </a:r>
                      <a:r>
                        <a:rPr lang="nb-NO" dirty="0" smtClean="0"/>
                        <a:t>ilmiah dosen tetap yang disitasi dalam 3 tahun </a:t>
                      </a:r>
                    </a:p>
                    <a:p>
                      <a:pPr marL="0" marR="0" indent="0" algn="just" defTabSz="914400" rtl="0" eaLnBrk="1" fontAlgn="auto" latinLnBrk="0" hangingPunct="1">
                        <a:lnSpc>
                          <a:spcPct val="100000"/>
                        </a:lnSpc>
                        <a:spcBef>
                          <a:spcPts val="0"/>
                        </a:spcBef>
                        <a:spcAft>
                          <a:spcPts val="0"/>
                        </a:spcAft>
                        <a:buClrTx/>
                        <a:buSzTx/>
                        <a:buFont typeface="+mj-lt"/>
                        <a:buNone/>
                        <a:tabLst/>
                        <a:defRPr/>
                      </a:pPr>
                      <a:r>
                        <a:rPr lang="nb-NO" dirty="0" smtClean="0"/>
                        <a:t>terakhir</a:t>
                      </a:r>
                      <a:endParaRPr lang="id-ID" dirty="0" smtClean="0"/>
                    </a:p>
                  </a:txBody>
                  <a:tcPr marL="84524" marR="84524"/>
                </a:tc>
                <a:tc>
                  <a:txBody>
                    <a:bodyPr/>
                    <a:lstStyle/>
                    <a:p>
                      <a:r>
                        <a:rPr lang="id-ID" dirty="0" smtClean="0"/>
                        <a:t>WR I, III, Kabiro</a:t>
                      </a:r>
                      <a:r>
                        <a:rPr lang="id-ID" baseline="0" dirty="0" smtClean="0"/>
                        <a:t> akademik</a:t>
                      </a:r>
                      <a:endParaRPr lang="id-ID" dirty="0"/>
                    </a:p>
                  </a:txBody>
                  <a:tcPr marL="84524" marR="84524"/>
                </a:tc>
              </a:tr>
              <a:tr h="370840">
                <a:tc>
                  <a:txBody>
                    <a:bodyPr/>
                    <a:lstStyle/>
                    <a:p>
                      <a:endParaRPr lang="id-ID" dirty="0"/>
                    </a:p>
                  </a:txBody>
                  <a:tcPr marL="84524" marR="84524"/>
                </a:tc>
                <a:tc>
                  <a:txBody>
                    <a:bodyPr/>
                    <a:lstStyle/>
                    <a:p>
                      <a:pPr algn="just"/>
                      <a:endParaRPr lang="id-ID" dirty="0"/>
                    </a:p>
                  </a:txBody>
                  <a:tcPr marL="84524" marR="84524"/>
                </a:tc>
                <a:tc>
                  <a:txBody>
                    <a:bodyPr/>
                    <a:lstStyle/>
                    <a:p>
                      <a:pPr marL="0" marR="0" indent="0" algn="just" defTabSz="914400" rtl="0" eaLnBrk="1" fontAlgn="auto" latinLnBrk="0" hangingPunct="1">
                        <a:lnSpc>
                          <a:spcPct val="100000"/>
                        </a:lnSpc>
                        <a:spcBef>
                          <a:spcPts val="0"/>
                        </a:spcBef>
                        <a:spcAft>
                          <a:spcPts val="0"/>
                        </a:spcAft>
                        <a:buClrTx/>
                        <a:buSzTx/>
                        <a:buFont typeface="+mj-lt"/>
                        <a:buNone/>
                        <a:tabLst/>
                        <a:defRPr/>
                      </a:pPr>
                      <a:r>
                        <a:rPr lang="id-ID" dirty="0" smtClean="0"/>
                        <a:t> Data</a:t>
                      </a:r>
                      <a:r>
                        <a:rPr lang="id-ID" baseline="0" dirty="0" smtClean="0"/>
                        <a:t> </a:t>
                      </a:r>
                      <a:r>
                        <a:rPr lang="id-ID" dirty="0" smtClean="0"/>
                        <a:t>luaran penelitian dan PkM lainnya  tetap dalam 3 tahun terakhir</a:t>
                      </a:r>
                    </a:p>
                  </a:txBody>
                  <a:tcPr marL="84524" marR="84524"/>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dirty="0" smtClean="0"/>
                        <a:t>WR 1</a:t>
                      </a:r>
                      <a:r>
                        <a:rPr lang="id-ID" baseline="0" dirty="0" smtClean="0"/>
                        <a:t>, Kabiro akademik</a:t>
                      </a:r>
                      <a:endParaRPr lang="id-ID" dirty="0" smtClean="0"/>
                    </a:p>
                  </a:txBody>
                  <a:tcPr marL="84524" marR="84524"/>
                </a:tc>
              </a:tr>
              <a:tr h="370840">
                <a:tc>
                  <a:txBody>
                    <a:bodyPr/>
                    <a:lstStyle/>
                    <a:p>
                      <a:endParaRPr lang="id-ID" dirty="0"/>
                    </a:p>
                  </a:txBody>
                  <a:tcPr marL="84524" marR="84524"/>
                </a:tc>
                <a:tc>
                  <a:txBody>
                    <a:bodyPr/>
                    <a:lstStyle/>
                    <a:p>
                      <a:pPr algn="just"/>
                      <a:endParaRPr lang="id-ID" dirty="0"/>
                    </a:p>
                  </a:txBody>
                  <a:tcPr marL="84524" marR="84524"/>
                </a:tc>
                <a:tc>
                  <a:txBody>
                    <a:bodyPr/>
                    <a:lstStyle/>
                    <a:p>
                      <a:pPr marL="0" marR="0" indent="0" algn="just" defTabSz="914400" rtl="0" eaLnBrk="1" fontAlgn="auto" latinLnBrk="0" hangingPunct="1">
                        <a:lnSpc>
                          <a:spcPct val="100000"/>
                        </a:lnSpc>
                        <a:spcBef>
                          <a:spcPts val="0"/>
                        </a:spcBef>
                        <a:spcAft>
                          <a:spcPts val="0"/>
                        </a:spcAft>
                        <a:buClrTx/>
                        <a:buSzTx/>
                        <a:buFont typeface="+mj-lt"/>
                        <a:buNone/>
                        <a:tabLst/>
                        <a:defRPr/>
                      </a:pPr>
                      <a:endParaRPr lang="id-ID" dirty="0" smtClean="0"/>
                    </a:p>
                  </a:txBody>
                  <a:tcPr marL="84524" marR="84524"/>
                </a:tc>
                <a:tc>
                  <a:txBody>
                    <a:bodyPr/>
                    <a:lstStyle/>
                    <a:p>
                      <a:endParaRPr lang="id-ID" dirty="0"/>
                    </a:p>
                  </a:txBody>
                  <a:tcPr marL="84524" marR="84524"/>
                </a:tc>
              </a:tr>
            </a:tbl>
          </a:graphicData>
        </a:graphic>
      </p:graphicFrame>
    </p:spTree>
    <p:extLst>
      <p:ext uri="{BB962C8B-B14F-4D97-AF65-F5344CB8AC3E}">
        <p14:creationId xmlns:p14="http://schemas.microsoft.com/office/powerpoint/2010/main" val="8953283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a:r>
              <a:rPr lang="id-ID" dirty="0" smtClean="0"/>
              <a:t>Jadwal Persiapan Pengumpulan Bukti Pendukung </a:t>
            </a:r>
            <a:r>
              <a:rPr lang="id-ID" i="1" dirty="0" smtClean="0"/>
              <a:t>Assessment</a:t>
            </a:r>
            <a:endParaRPr lang="id-ID" i="1" dirty="0"/>
          </a:p>
        </p:txBody>
      </p:sp>
      <p:sp>
        <p:nvSpPr>
          <p:cNvPr id="3" name="Content Placeholder 2"/>
          <p:cNvSpPr>
            <a:spLocks noGrp="1"/>
          </p:cNvSpPr>
          <p:nvPr>
            <p:ph idx="1"/>
          </p:nvPr>
        </p:nvSpPr>
        <p:spPr/>
        <p:txBody>
          <a:bodyPr/>
          <a:lstStyle/>
          <a:p>
            <a:endParaRPr lang="id-ID"/>
          </a:p>
        </p:txBody>
      </p:sp>
    </p:spTree>
    <p:extLst>
      <p:ext uri="{BB962C8B-B14F-4D97-AF65-F5344CB8AC3E}">
        <p14:creationId xmlns:p14="http://schemas.microsoft.com/office/powerpoint/2010/main" val="145543252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69052"/>
          </a:xfrm>
        </p:spPr>
        <p:txBody>
          <a:bodyPr/>
          <a:lstStyle/>
          <a:p>
            <a:r>
              <a:rPr lang="id-ID" dirty="0" smtClean="0"/>
              <a:t>Pembagian Pengumpulan Bukti Pendukung</a:t>
            </a:r>
            <a:br>
              <a:rPr lang="id-ID" dirty="0" smtClean="0"/>
            </a:br>
            <a:r>
              <a:rPr lang="id-ID" dirty="0" smtClean="0">
                <a:solidFill>
                  <a:schemeClr val="accent1"/>
                </a:solidFill>
              </a:rPr>
              <a:t>kriteria 1</a:t>
            </a:r>
            <a:endParaRPr lang="id-ID" dirty="0">
              <a:solidFill>
                <a:schemeClr val="accent1"/>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554380319"/>
              </p:ext>
            </p:extLst>
          </p:nvPr>
        </p:nvGraphicFramePr>
        <p:xfrm>
          <a:off x="1023936" y="2286000"/>
          <a:ext cx="9948863" cy="2377440"/>
        </p:xfrm>
        <a:graphic>
          <a:graphicData uri="http://schemas.openxmlformats.org/drawingml/2006/table">
            <a:tbl>
              <a:tblPr firstRow="1" bandRow="1">
                <a:tableStyleId>{BC89EF96-8CEA-46FF-86C4-4CE0E7609802}</a:tableStyleId>
              </a:tblPr>
              <a:tblGrid>
                <a:gridCol w="1506322"/>
                <a:gridCol w="3220180"/>
                <a:gridCol w="3642523"/>
                <a:gridCol w="1579838"/>
              </a:tblGrid>
              <a:tr h="370840">
                <a:tc>
                  <a:txBody>
                    <a:bodyPr/>
                    <a:lstStyle/>
                    <a:p>
                      <a:pPr algn="ctr"/>
                      <a:r>
                        <a:rPr lang="id-ID" dirty="0" smtClean="0"/>
                        <a:t>Butir Kriteria</a:t>
                      </a:r>
                      <a:endParaRPr lang="id-ID" dirty="0"/>
                    </a:p>
                  </a:txBody>
                  <a:tcPr marL="84524" marR="84524"/>
                </a:tc>
                <a:tc>
                  <a:txBody>
                    <a:bodyPr/>
                    <a:lstStyle/>
                    <a:p>
                      <a:pPr algn="ctr"/>
                      <a:r>
                        <a:rPr lang="id-ID" dirty="0" smtClean="0"/>
                        <a:t>Uraian</a:t>
                      </a:r>
                      <a:endParaRPr lang="id-ID" dirty="0"/>
                    </a:p>
                  </a:txBody>
                  <a:tcPr marL="84524" marR="84524"/>
                </a:tc>
                <a:tc>
                  <a:txBody>
                    <a:bodyPr/>
                    <a:lstStyle/>
                    <a:p>
                      <a:pPr algn="ctr"/>
                      <a:r>
                        <a:rPr lang="id-ID" dirty="0" smtClean="0"/>
                        <a:t>Bukti pendukung</a:t>
                      </a:r>
                      <a:endParaRPr lang="id-ID" dirty="0"/>
                    </a:p>
                  </a:txBody>
                  <a:tcPr marL="84524" marR="84524"/>
                </a:tc>
                <a:tc>
                  <a:txBody>
                    <a:bodyPr/>
                    <a:lstStyle/>
                    <a:p>
                      <a:pPr algn="ctr"/>
                      <a:r>
                        <a:rPr lang="id-ID" dirty="0" smtClean="0"/>
                        <a:t>Penanggung</a:t>
                      </a:r>
                      <a:r>
                        <a:rPr lang="id-ID" baseline="0" dirty="0" smtClean="0"/>
                        <a:t> jawab</a:t>
                      </a:r>
                      <a:endParaRPr lang="id-ID" dirty="0"/>
                    </a:p>
                  </a:txBody>
                  <a:tcPr marL="84524" marR="84524"/>
                </a:tc>
              </a:tr>
              <a:tr h="370840">
                <a:tc>
                  <a:txBody>
                    <a:bodyPr/>
                    <a:lstStyle/>
                    <a:p>
                      <a:r>
                        <a:rPr lang="id-ID" dirty="0" smtClean="0"/>
                        <a:t>IKU-C1</a:t>
                      </a:r>
                      <a:endParaRPr lang="id-ID" dirty="0"/>
                    </a:p>
                  </a:txBody>
                  <a:tcPr marL="84524" marR="84524"/>
                </a:tc>
                <a:tc>
                  <a:txBody>
                    <a:bodyPr/>
                    <a:lstStyle/>
                    <a:p>
                      <a:r>
                        <a:rPr lang="id-ID" dirty="0" smtClean="0"/>
                        <a:t>Visi,</a:t>
                      </a:r>
                      <a:r>
                        <a:rPr lang="id-ID" baseline="0" dirty="0" smtClean="0"/>
                        <a:t> Misi, Tujuan, Sasarana</a:t>
                      </a:r>
                      <a:endParaRPr lang="id-ID" dirty="0"/>
                    </a:p>
                  </a:txBody>
                  <a:tcPr marL="84524" marR="84524"/>
                </a:tc>
                <a:tc>
                  <a:txBody>
                    <a:bodyPr/>
                    <a:lstStyle/>
                    <a:p>
                      <a:pPr marL="342900" indent="-342900">
                        <a:buFont typeface="+mj-lt"/>
                        <a:buAutoNum type="arabicPeriod"/>
                      </a:pPr>
                      <a:r>
                        <a:rPr lang="id-ID" dirty="0" smtClean="0"/>
                        <a:t>Statuta</a:t>
                      </a:r>
                    </a:p>
                    <a:p>
                      <a:pPr marL="342900" indent="-342900">
                        <a:buFont typeface="+mj-lt"/>
                        <a:buAutoNum type="arabicPeriod"/>
                      </a:pPr>
                      <a:r>
                        <a:rPr lang="id-ID" dirty="0" smtClean="0"/>
                        <a:t>Dokumen</a:t>
                      </a:r>
                      <a:r>
                        <a:rPr lang="id-ID" baseline="0" dirty="0" smtClean="0"/>
                        <a:t> VMTS</a:t>
                      </a:r>
                    </a:p>
                    <a:p>
                      <a:pPr marL="342900" indent="-342900">
                        <a:buFont typeface="+mj-lt"/>
                        <a:buAutoNum type="arabicPeriod"/>
                      </a:pPr>
                      <a:r>
                        <a:rPr lang="id-ID" baseline="0" dirty="0" smtClean="0"/>
                        <a:t>Dokumen Renstra</a:t>
                      </a:r>
                    </a:p>
                    <a:p>
                      <a:pPr marL="342900" indent="-342900">
                        <a:buFont typeface="+mj-lt"/>
                        <a:buAutoNum type="arabicPeriod"/>
                      </a:pPr>
                      <a:r>
                        <a:rPr lang="id-ID" baseline="0" dirty="0" smtClean="0"/>
                        <a:t>Program Kerja</a:t>
                      </a:r>
                    </a:p>
                    <a:p>
                      <a:pPr marL="342900" indent="-342900">
                        <a:buFont typeface="+mj-lt"/>
                        <a:buAutoNum type="arabicPeriod"/>
                      </a:pPr>
                      <a:r>
                        <a:rPr lang="id-ID" baseline="0" dirty="0" smtClean="0"/>
                        <a:t>Laporan evaluasi diri </a:t>
                      </a:r>
                    </a:p>
                    <a:p>
                      <a:pPr marL="342900" indent="-342900">
                        <a:buFont typeface="+mj-lt"/>
                        <a:buAutoNum type="arabicPeriod"/>
                      </a:pPr>
                      <a:r>
                        <a:rPr lang="id-ID" baseline="0" dirty="0" smtClean="0"/>
                        <a:t>Dokumen Analisis Capaian Renstra</a:t>
                      </a:r>
                      <a:endParaRPr lang="id-ID" dirty="0"/>
                    </a:p>
                  </a:txBody>
                  <a:tcPr marL="84524" marR="84524"/>
                </a:tc>
                <a:tc>
                  <a:txBody>
                    <a:bodyPr/>
                    <a:lstStyle/>
                    <a:p>
                      <a:r>
                        <a:rPr lang="id-ID" dirty="0" smtClean="0"/>
                        <a:t>Wakil Rektor I</a:t>
                      </a:r>
                      <a:endParaRPr lang="id-ID" dirty="0"/>
                    </a:p>
                  </a:txBody>
                  <a:tcPr marL="84524" marR="84524"/>
                </a:tc>
              </a:tr>
            </a:tbl>
          </a:graphicData>
        </a:graphic>
      </p:graphicFrame>
    </p:spTree>
    <p:extLst>
      <p:ext uri="{BB962C8B-B14F-4D97-AF65-F5344CB8AC3E}">
        <p14:creationId xmlns:p14="http://schemas.microsoft.com/office/powerpoint/2010/main" val="31762349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69052"/>
          </a:xfrm>
        </p:spPr>
        <p:txBody>
          <a:bodyPr>
            <a:normAutofit fontScale="90000"/>
          </a:bodyPr>
          <a:lstStyle/>
          <a:p>
            <a:r>
              <a:rPr lang="id-ID" dirty="0"/>
              <a:t/>
            </a:r>
            <a:br>
              <a:rPr lang="id-ID" dirty="0"/>
            </a:br>
            <a:r>
              <a:rPr lang="id-ID" dirty="0">
                <a:solidFill>
                  <a:schemeClr val="accent1"/>
                </a:solidFill>
              </a:rPr>
              <a:t>kriteria 2: Tata Pamong tata kelola kerjasama</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78505936"/>
              </p:ext>
            </p:extLst>
          </p:nvPr>
        </p:nvGraphicFramePr>
        <p:xfrm>
          <a:off x="1023936" y="2286000"/>
          <a:ext cx="10612743" cy="2926080"/>
        </p:xfrm>
        <a:graphic>
          <a:graphicData uri="http://schemas.openxmlformats.org/drawingml/2006/table">
            <a:tbl>
              <a:tblPr firstRow="1" bandRow="1">
                <a:tableStyleId>{BC89EF96-8CEA-46FF-86C4-4CE0E7609802}</a:tableStyleId>
              </a:tblPr>
              <a:tblGrid>
                <a:gridCol w="1606838"/>
                <a:gridCol w="2151262"/>
                <a:gridCol w="5169384"/>
                <a:gridCol w="1685259"/>
              </a:tblGrid>
              <a:tr h="370840">
                <a:tc>
                  <a:txBody>
                    <a:bodyPr/>
                    <a:lstStyle/>
                    <a:p>
                      <a:pPr algn="ctr"/>
                      <a:r>
                        <a:rPr lang="id-ID" dirty="0" smtClean="0"/>
                        <a:t>Butir Kriteria</a:t>
                      </a:r>
                      <a:endParaRPr lang="id-ID" dirty="0"/>
                    </a:p>
                  </a:txBody>
                  <a:tcPr marL="84524" marR="84524"/>
                </a:tc>
                <a:tc>
                  <a:txBody>
                    <a:bodyPr/>
                    <a:lstStyle/>
                    <a:p>
                      <a:pPr algn="ctr"/>
                      <a:r>
                        <a:rPr lang="id-ID" dirty="0" smtClean="0"/>
                        <a:t>Uraian</a:t>
                      </a:r>
                      <a:endParaRPr lang="id-ID" dirty="0"/>
                    </a:p>
                  </a:txBody>
                  <a:tcPr marL="84524" marR="84524"/>
                </a:tc>
                <a:tc>
                  <a:txBody>
                    <a:bodyPr/>
                    <a:lstStyle/>
                    <a:p>
                      <a:pPr algn="ctr"/>
                      <a:r>
                        <a:rPr lang="id-ID" dirty="0" smtClean="0"/>
                        <a:t>Bukti pendukung</a:t>
                      </a:r>
                      <a:endParaRPr lang="id-ID" dirty="0"/>
                    </a:p>
                  </a:txBody>
                  <a:tcPr marL="84524" marR="84524"/>
                </a:tc>
                <a:tc>
                  <a:txBody>
                    <a:bodyPr/>
                    <a:lstStyle/>
                    <a:p>
                      <a:pPr algn="ctr"/>
                      <a:r>
                        <a:rPr lang="id-ID" dirty="0" smtClean="0"/>
                        <a:t>Penanggung</a:t>
                      </a:r>
                      <a:r>
                        <a:rPr lang="id-ID" baseline="0" dirty="0" smtClean="0"/>
                        <a:t> jawab</a:t>
                      </a:r>
                      <a:endParaRPr lang="id-ID" dirty="0"/>
                    </a:p>
                  </a:txBody>
                  <a:tcPr marL="84524" marR="84524"/>
                </a:tc>
              </a:tr>
              <a:tr h="370840">
                <a:tc>
                  <a:txBody>
                    <a:bodyPr/>
                    <a:lstStyle/>
                    <a:p>
                      <a:r>
                        <a:rPr lang="id-ID" dirty="0" smtClean="0"/>
                        <a:t>C.2.4a</a:t>
                      </a:r>
                      <a:endParaRPr lang="id-ID" dirty="0"/>
                    </a:p>
                  </a:txBody>
                  <a:tcPr marL="84524" marR="84524"/>
                </a:tc>
                <a:tc>
                  <a:txBody>
                    <a:bodyPr/>
                    <a:lstStyle/>
                    <a:p>
                      <a:r>
                        <a:rPr lang="id-ID" dirty="0" smtClean="0"/>
                        <a:t>Sistem Tata Pamong, Kepemimpinan</a:t>
                      </a:r>
                      <a:endParaRPr lang="id-ID" dirty="0"/>
                    </a:p>
                  </a:txBody>
                  <a:tcPr marL="84524" marR="84524"/>
                </a:tc>
                <a:tc>
                  <a:txBody>
                    <a:bodyPr/>
                    <a:lstStyle/>
                    <a:p>
                      <a:pPr marL="342900" indent="-342900" algn="just">
                        <a:buFont typeface="+mj-lt"/>
                        <a:buAutoNum type="arabicPeriod"/>
                      </a:pPr>
                      <a:r>
                        <a:rPr lang="id-ID" dirty="0" smtClean="0"/>
                        <a:t>Dokumen formal sistem tata pamong</a:t>
                      </a:r>
                    </a:p>
                    <a:p>
                      <a:pPr marL="342900" indent="-342900" algn="just">
                        <a:buFont typeface="+mj-lt"/>
                        <a:buAutoNum type="arabicPeriod"/>
                      </a:pPr>
                      <a:r>
                        <a:rPr lang="id-ID" dirty="0" smtClean="0"/>
                        <a:t>Dokumen SOTK</a:t>
                      </a:r>
                    </a:p>
                    <a:p>
                      <a:pPr marL="342900" indent="-342900" algn="just">
                        <a:buFont typeface="+mj-lt"/>
                        <a:buAutoNum type="arabicPeriod"/>
                      </a:pPr>
                      <a:r>
                        <a:rPr lang="id-ID" dirty="0" smtClean="0"/>
                        <a:t>Dokumen aturan</a:t>
                      </a:r>
                      <a:r>
                        <a:rPr lang="id-ID" baseline="0" dirty="0" smtClean="0"/>
                        <a:t> etika dosen, etika mahasiswa, etika tenaga kependidikan, sistem penghargaan &amp; sanksi, pedoman prosedur dan layanan</a:t>
                      </a:r>
                    </a:p>
                    <a:p>
                      <a:pPr marL="342900" indent="-342900" algn="just">
                        <a:buFont typeface="+mj-lt"/>
                        <a:buAutoNum type="arabicPeriod"/>
                      </a:pPr>
                      <a:r>
                        <a:rPr lang="id-ID" baseline="0" dirty="0" smtClean="0"/>
                        <a:t>Dokumen rancangan analisis dan jabatan</a:t>
                      </a:r>
                    </a:p>
                    <a:p>
                      <a:pPr marL="342900" indent="-342900" algn="just">
                        <a:buFont typeface="+mj-lt"/>
                        <a:buAutoNum type="arabicPeriod"/>
                      </a:pPr>
                      <a:r>
                        <a:rPr lang="id-ID" baseline="0" dirty="0" smtClean="0"/>
                        <a:t>Laporan kinerja  perguruan tinggi yang diumumkan ke masyarakat</a:t>
                      </a:r>
                      <a:endParaRPr lang="id-ID" dirty="0"/>
                    </a:p>
                  </a:txBody>
                  <a:tcPr marL="84524" marR="84524"/>
                </a:tc>
                <a:tc>
                  <a:txBody>
                    <a:bodyPr/>
                    <a:lstStyle/>
                    <a:p>
                      <a:r>
                        <a:rPr lang="id-ID" dirty="0" smtClean="0"/>
                        <a:t>Wakil Rektor</a:t>
                      </a:r>
                      <a:r>
                        <a:rPr lang="id-ID" baseline="0" dirty="0" smtClean="0"/>
                        <a:t> 2</a:t>
                      </a:r>
                      <a:endParaRPr lang="id-ID" dirty="0"/>
                    </a:p>
                  </a:txBody>
                  <a:tcPr marL="84524" marR="84524"/>
                </a:tc>
              </a:tr>
            </a:tbl>
          </a:graphicData>
        </a:graphic>
      </p:graphicFrame>
    </p:spTree>
    <p:extLst>
      <p:ext uri="{BB962C8B-B14F-4D97-AF65-F5344CB8AC3E}">
        <p14:creationId xmlns:p14="http://schemas.microsoft.com/office/powerpoint/2010/main" val="8965104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6550" y="146805"/>
            <a:ext cx="9720072" cy="930433"/>
          </a:xfrm>
        </p:spPr>
        <p:txBody>
          <a:bodyPr>
            <a:normAutofit fontScale="90000"/>
          </a:bodyPr>
          <a:lstStyle/>
          <a:p>
            <a:r>
              <a:rPr lang="id-ID" dirty="0"/>
              <a:t/>
            </a:r>
            <a:br>
              <a:rPr lang="id-ID" dirty="0"/>
            </a:br>
            <a:r>
              <a:rPr lang="id-ID" dirty="0">
                <a:solidFill>
                  <a:schemeClr val="accent1"/>
                </a:solidFill>
              </a:rPr>
              <a:t>kriteria 2: Tata Pamong tata kelola kerjasama</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55569716"/>
              </p:ext>
            </p:extLst>
          </p:nvPr>
        </p:nvGraphicFramePr>
        <p:xfrm>
          <a:off x="986550" y="1334022"/>
          <a:ext cx="10612551" cy="4572000"/>
        </p:xfrm>
        <a:graphic>
          <a:graphicData uri="http://schemas.openxmlformats.org/drawingml/2006/table">
            <a:tbl>
              <a:tblPr firstRow="1" bandRow="1">
                <a:tableStyleId>{BC89EF96-8CEA-46FF-86C4-4CE0E7609802}</a:tableStyleId>
              </a:tblPr>
              <a:tblGrid>
                <a:gridCol w="1606809"/>
                <a:gridCol w="2151223"/>
                <a:gridCol w="5169290"/>
                <a:gridCol w="1685229"/>
              </a:tblGrid>
              <a:tr h="370840">
                <a:tc>
                  <a:txBody>
                    <a:bodyPr/>
                    <a:lstStyle/>
                    <a:p>
                      <a:pPr algn="ctr"/>
                      <a:r>
                        <a:rPr lang="id-ID" dirty="0" smtClean="0"/>
                        <a:t>Butir Kriteria</a:t>
                      </a:r>
                      <a:endParaRPr lang="id-ID" dirty="0"/>
                    </a:p>
                  </a:txBody>
                  <a:tcPr marL="84524" marR="84524"/>
                </a:tc>
                <a:tc>
                  <a:txBody>
                    <a:bodyPr/>
                    <a:lstStyle/>
                    <a:p>
                      <a:pPr algn="ctr"/>
                      <a:r>
                        <a:rPr lang="id-ID" dirty="0" smtClean="0"/>
                        <a:t>Uraian</a:t>
                      </a:r>
                      <a:endParaRPr lang="id-ID" dirty="0"/>
                    </a:p>
                  </a:txBody>
                  <a:tcPr marL="84524" marR="84524"/>
                </a:tc>
                <a:tc>
                  <a:txBody>
                    <a:bodyPr/>
                    <a:lstStyle/>
                    <a:p>
                      <a:pPr algn="ctr"/>
                      <a:r>
                        <a:rPr lang="id-ID" dirty="0" smtClean="0"/>
                        <a:t>Bukti pendukung</a:t>
                      </a:r>
                      <a:endParaRPr lang="id-ID" dirty="0"/>
                    </a:p>
                  </a:txBody>
                  <a:tcPr marL="84524" marR="84524"/>
                </a:tc>
                <a:tc>
                  <a:txBody>
                    <a:bodyPr/>
                    <a:lstStyle/>
                    <a:p>
                      <a:pPr algn="ctr"/>
                      <a:r>
                        <a:rPr lang="id-ID" dirty="0" smtClean="0"/>
                        <a:t>Penanggung</a:t>
                      </a:r>
                      <a:r>
                        <a:rPr lang="id-ID" baseline="0" dirty="0" smtClean="0"/>
                        <a:t> jawab</a:t>
                      </a:r>
                      <a:endParaRPr lang="id-ID" dirty="0"/>
                    </a:p>
                  </a:txBody>
                  <a:tcPr marL="84524" marR="84524"/>
                </a:tc>
              </a:tr>
              <a:tr h="370840">
                <a:tc>
                  <a:txBody>
                    <a:bodyPr/>
                    <a:lstStyle/>
                    <a:p>
                      <a:r>
                        <a:rPr lang="id-ID" dirty="0" smtClean="0"/>
                        <a:t>C.2.4b</a:t>
                      </a:r>
                      <a:endParaRPr lang="id-ID" dirty="0"/>
                    </a:p>
                  </a:txBody>
                  <a:tcPr marL="84524" marR="84524"/>
                </a:tc>
                <a:tc>
                  <a:txBody>
                    <a:bodyPr/>
                    <a:lstStyle/>
                    <a:p>
                      <a:r>
                        <a:rPr lang="id-ID" dirty="0" smtClean="0"/>
                        <a:t>Pengelolaan</a:t>
                      </a:r>
                      <a:endParaRPr lang="id-ID" dirty="0"/>
                    </a:p>
                  </a:txBody>
                  <a:tcPr marL="84524" marR="84524"/>
                </a:tc>
                <a:tc>
                  <a:txBody>
                    <a:bodyPr/>
                    <a:lstStyle/>
                    <a:p>
                      <a:pPr marL="342900" indent="-342900" algn="just">
                        <a:buFont typeface="+mj-lt"/>
                        <a:buAutoNum type="arabicPeriod"/>
                      </a:pPr>
                      <a:r>
                        <a:rPr lang="id-ID" dirty="0" smtClean="0"/>
                        <a:t>Bukti formal keberfungsian sistem pengelolaan fungsional dan operasional perguruan tinggi yang mencakup 5 aspek sebagai berikut: 1) perencanaan (planning ), 2) pengorganisasian (organizing ), 3) penempatan personil (staffing), 4) pengarahan (leading ), dan 5) pengawasan (controlling ).</a:t>
                      </a:r>
                    </a:p>
                    <a:p>
                      <a:pPr marL="342900" indent="-342900" algn="just">
                        <a:buFont typeface="+mj-lt"/>
                        <a:buAutoNum type="arabicPeriod"/>
                      </a:pPr>
                      <a:r>
                        <a:rPr lang="id-ID" dirty="0" smtClean="0"/>
                        <a:t>dokumen formal dan pedoman pengelolaan mencakup 11 aspek sebagai berikut: 1) pendidikan, 2) pengembangan suasana akademik dan otonomi keilmuan, 3) kemahasiswaan, 4) penelitian, 5) PkM, 6) SDM, 7) keuangan, 8) sarana dan prasarana, 9) sistem informasi,10) sistem penjaminan mutu, dan 11) kerjasama.</a:t>
                      </a:r>
                      <a:endParaRPr lang="id-ID" dirty="0"/>
                    </a:p>
                  </a:txBody>
                  <a:tcPr marL="84524" marR="84524"/>
                </a:tc>
                <a:tc>
                  <a:txBody>
                    <a:bodyPr/>
                    <a:lstStyle/>
                    <a:p>
                      <a:r>
                        <a:rPr lang="id-ID" dirty="0" smtClean="0"/>
                        <a:t>Wakil</a:t>
                      </a:r>
                      <a:r>
                        <a:rPr lang="id-ID" baseline="0" dirty="0" smtClean="0"/>
                        <a:t> Rektor II</a:t>
                      </a:r>
                      <a:endParaRPr lang="id-ID" dirty="0"/>
                    </a:p>
                  </a:txBody>
                  <a:tcPr marL="84524" marR="84524"/>
                </a:tc>
              </a:tr>
            </a:tbl>
          </a:graphicData>
        </a:graphic>
      </p:graphicFrame>
    </p:spTree>
    <p:extLst>
      <p:ext uri="{BB962C8B-B14F-4D97-AF65-F5344CB8AC3E}">
        <p14:creationId xmlns:p14="http://schemas.microsoft.com/office/powerpoint/2010/main" val="14908843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6550" y="146805"/>
            <a:ext cx="9720072" cy="930433"/>
          </a:xfrm>
        </p:spPr>
        <p:txBody>
          <a:bodyPr>
            <a:normAutofit fontScale="90000"/>
          </a:bodyPr>
          <a:lstStyle/>
          <a:p>
            <a:r>
              <a:rPr lang="id-ID" dirty="0"/>
              <a:t/>
            </a:r>
            <a:br>
              <a:rPr lang="id-ID" dirty="0"/>
            </a:br>
            <a:r>
              <a:rPr lang="id-ID" dirty="0">
                <a:solidFill>
                  <a:schemeClr val="accent1"/>
                </a:solidFill>
              </a:rPr>
              <a:t>kriteria 2: Tata Pamong tata kelola kerjasama</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069652722"/>
              </p:ext>
            </p:extLst>
          </p:nvPr>
        </p:nvGraphicFramePr>
        <p:xfrm>
          <a:off x="986550" y="1334022"/>
          <a:ext cx="10424661" cy="4023360"/>
        </p:xfrm>
        <a:graphic>
          <a:graphicData uri="http://schemas.openxmlformats.org/drawingml/2006/table">
            <a:tbl>
              <a:tblPr firstRow="1" bandRow="1">
                <a:tableStyleId>{BC89EF96-8CEA-46FF-86C4-4CE0E7609802}</a:tableStyleId>
              </a:tblPr>
              <a:tblGrid>
                <a:gridCol w="1578361"/>
                <a:gridCol w="2113137"/>
                <a:gridCol w="5077770"/>
                <a:gridCol w="1655393"/>
              </a:tblGrid>
              <a:tr h="370840">
                <a:tc>
                  <a:txBody>
                    <a:bodyPr/>
                    <a:lstStyle/>
                    <a:p>
                      <a:pPr algn="ctr"/>
                      <a:r>
                        <a:rPr lang="id-ID" dirty="0" smtClean="0"/>
                        <a:t>Butir Kriteria</a:t>
                      </a:r>
                      <a:endParaRPr lang="id-ID" dirty="0"/>
                    </a:p>
                  </a:txBody>
                  <a:tcPr marL="84524" marR="84524"/>
                </a:tc>
                <a:tc>
                  <a:txBody>
                    <a:bodyPr/>
                    <a:lstStyle/>
                    <a:p>
                      <a:pPr algn="ctr"/>
                      <a:r>
                        <a:rPr lang="id-ID" dirty="0" smtClean="0"/>
                        <a:t>Uraian</a:t>
                      </a:r>
                      <a:endParaRPr lang="id-ID" dirty="0"/>
                    </a:p>
                  </a:txBody>
                  <a:tcPr marL="84524" marR="84524"/>
                </a:tc>
                <a:tc>
                  <a:txBody>
                    <a:bodyPr/>
                    <a:lstStyle/>
                    <a:p>
                      <a:pPr algn="ctr"/>
                      <a:r>
                        <a:rPr lang="id-ID" dirty="0" smtClean="0"/>
                        <a:t>Bukti pendukung</a:t>
                      </a:r>
                      <a:endParaRPr lang="id-ID" dirty="0"/>
                    </a:p>
                  </a:txBody>
                  <a:tcPr marL="84524" marR="84524"/>
                </a:tc>
                <a:tc>
                  <a:txBody>
                    <a:bodyPr/>
                    <a:lstStyle/>
                    <a:p>
                      <a:pPr algn="ctr"/>
                      <a:r>
                        <a:rPr lang="id-ID" dirty="0" smtClean="0"/>
                        <a:t>Penanggung</a:t>
                      </a:r>
                      <a:r>
                        <a:rPr lang="id-ID" baseline="0" dirty="0" smtClean="0"/>
                        <a:t> jawab</a:t>
                      </a:r>
                      <a:endParaRPr lang="id-ID" dirty="0"/>
                    </a:p>
                  </a:txBody>
                  <a:tcPr marL="84524" marR="84524"/>
                </a:tc>
              </a:tr>
              <a:tr h="370840">
                <a:tc>
                  <a:txBody>
                    <a:bodyPr/>
                    <a:lstStyle/>
                    <a:p>
                      <a:r>
                        <a:rPr lang="id-ID" dirty="0" smtClean="0"/>
                        <a:t>C.2.4c</a:t>
                      </a:r>
                      <a:endParaRPr lang="id-ID" dirty="0"/>
                    </a:p>
                  </a:txBody>
                  <a:tcPr marL="84524" marR="84524"/>
                </a:tc>
                <a:tc>
                  <a:txBody>
                    <a:bodyPr/>
                    <a:lstStyle/>
                    <a:p>
                      <a:r>
                        <a:rPr lang="id-ID" dirty="0" smtClean="0"/>
                        <a:t>Pengelolaan-2</a:t>
                      </a:r>
                      <a:endParaRPr lang="id-ID" dirty="0"/>
                    </a:p>
                  </a:txBody>
                  <a:tcPr marL="84524" marR="84524"/>
                </a:tc>
                <a:tc>
                  <a:txBody>
                    <a:bodyPr/>
                    <a:lstStyle/>
                    <a:p>
                      <a:pPr marL="342900" indent="-342900" algn="just">
                        <a:buFont typeface="+mj-lt"/>
                        <a:buAutoNum type="arabicPeriod"/>
                      </a:pPr>
                      <a:r>
                        <a:rPr lang="id-ID" dirty="0" smtClean="0"/>
                        <a:t>dokumen formal dan bukti mekanisme persetujuan dan penetapan terhadap rencana strategis yang mencakup 5 aspek sebagai berikut: 1) adanya keterlibatan pemangku kepentingan, 2) mengacu kepada capaian renstra periode sebelumnya,3) mengacu kepada VMTS institusi, 4) dilakukannya analisis kondisi internal dan eksternal, dan 5) disahkan oleh organ yang memiliki kewenangan.</a:t>
                      </a:r>
                    </a:p>
                    <a:p>
                      <a:pPr marL="342900" indent="-342900" algn="just">
                        <a:buFont typeface="+mj-lt"/>
                        <a:buAutoNum type="arabicPeriod"/>
                      </a:pPr>
                      <a:r>
                        <a:rPr lang="id-ID" dirty="0" smtClean="0"/>
                        <a:t>Instrumen dan hasil penilaian</a:t>
                      </a:r>
                      <a:r>
                        <a:rPr lang="id-ID" baseline="0" dirty="0" smtClean="0"/>
                        <a:t> kinerja dosen dan tenaga kependidikan</a:t>
                      </a:r>
                    </a:p>
                    <a:p>
                      <a:pPr marL="342900" indent="-342900" algn="just">
                        <a:buFont typeface="+mj-lt"/>
                        <a:buAutoNum type="arabicPeriod"/>
                      </a:pPr>
                      <a:r>
                        <a:rPr lang="id-ID" baseline="0" dirty="0" smtClean="0"/>
                        <a:t>Dokumen pelaksanaan &amp; hasil audit eksternal keuangan </a:t>
                      </a:r>
                      <a:endParaRPr lang="id-ID" dirty="0"/>
                    </a:p>
                  </a:txBody>
                  <a:tcPr marL="84524" marR="84524"/>
                </a:tc>
                <a:tc>
                  <a:txBody>
                    <a:bodyPr/>
                    <a:lstStyle/>
                    <a:p>
                      <a:r>
                        <a:rPr lang="id-ID" dirty="0" smtClean="0"/>
                        <a:t>Wakil</a:t>
                      </a:r>
                      <a:r>
                        <a:rPr lang="id-ID" baseline="0" dirty="0" smtClean="0"/>
                        <a:t> Rektor II, Kabiro Umum &amp; Kepegawaian, Kabiro Keuangan</a:t>
                      </a:r>
                      <a:endParaRPr lang="id-ID" dirty="0"/>
                    </a:p>
                  </a:txBody>
                  <a:tcPr marL="84524" marR="84524"/>
                </a:tc>
              </a:tr>
            </a:tbl>
          </a:graphicData>
        </a:graphic>
      </p:graphicFrame>
    </p:spTree>
    <p:extLst>
      <p:ext uri="{BB962C8B-B14F-4D97-AF65-F5344CB8AC3E}">
        <p14:creationId xmlns:p14="http://schemas.microsoft.com/office/powerpoint/2010/main" val="7792663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6550" y="146805"/>
            <a:ext cx="9720072" cy="930433"/>
          </a:xfrm>
        </p:spPr>
        <p:txBody>
          <a:bodyPr>
            <a:normAutofit fontScale="90000"/>
          </a:bodyPr>
          <a:lstStyle/>
          <a:p>
            <a:r>
              <a:rPr lang="id-ID" dirty="0"/>
              <a:t/>
            </a:r>
            <a:br>
              <a:rPr lang="id-ID" dirty="0"/>
            </a:br>
            <a:r>
              <a:rPr lang="id-ID" dirty="0">
                <a:solidFill>
                  <a:schemeClr val="accent1"/>
                </a:solidFill>
              </a:rPr>
              <a:t>kriteria 2: Tata Pamong tata kelola kerjasama</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736976734"/>
              </p:ext>
            </p:extLst>
          </p:nvPr>
        </p:nvGraphicFramePr>
        <p:xfrm>
          <a:off x="986550" y="1233814"/>
          <a:ext cx="10487290" cy="5394960"/>
        </p:xfrm>
        <a:graphic>
          <a:graphicData uri="http://schemas.openxmlformats.org/drawingml/2006/table">
            <a:tbl>
              <a:tblPr firstRow="1" bandRow="1">
                <a:tableStyleId>{BC89EF96-8CEA-46FF-86C4-4CE0E7609802}</a:tableStyleId>
              </a:tblPr>
              <a:tblGrid>
                <a:gridCol w="1587843"/>
                <a:gridCol w="2125832"/>
                <a:gridCol w="5108277"/>
                <a:gridCol w="1665338"/>
              </a:tblGrid>
              <a:tr h="370840">
                <a:tc>
                  <a:txBody>
                    <a:bodyPr/>
                    <a:lstStyle/>
                    <a:p>
                      <a:pPr algn="ctr"/>
                      <a:r>
                        <a:rPr lang="id-ID" dirty="0" smtClean="0"/>
                        <a:t>Butir Kriteria</a:t>
                      </a:r>
                      <a:endParaRPr lang="id-ID" dirty="0"/>
                    </a:p>
                  </a:txBody>
                  <a:tcPr marL="84524" marR="84524"/>
                </a:tc>
                <a:tc>
                  <a:txBody>
                    <a:bodyPr/>
                    <a:lstStyle/>
                    <a:p>
                      <a:pPr algn="ctr"/>
                      <a:r>
                        <a:rPr lang="id-ID" dirty="0" smtClean="0"/>
                        <a:t>Uraian</a:t>
                      </a:r>
                      <a:endParaRPr lang="id-ID" dirty="0"/>
                    </a:p>
                  </a:txBody>
                  <a:tcPr marL="84524" marR="84524"/>
                </a:tc>
                <a:tc>
                  <a:txBody>
                    <a:bodyPr/>
                    <a:lstStyle/>
                    <a:p>
                      <a:pPr algn="ctr"/>
                      <a:r>
                        <a:rPr lang="id-ID" dirty="0" smtClean="0"/>
                        <a:t>Bukti pendukung</a:t>
                      </a:r>
                      <a:endParaRPr lang="id-ID" dirty="0"/>
                    </a:p>
                  </a:txBody>
                  <a:tcPr marL="84524" marR="84524"/>
                </a:tc>
                <a:tc>
                  <a:txBody>
                    <a:bodyPr/>
                    <a:lstStyle/>
                    <a:p>
                      <a:pPr algn="ctr"/>
                      <a:r>
                        <a:rPr lang="id-ID" dirty="0" smtClean="0"/>
                        <a:t>Penanggung</a:t>
                      </a:r>
                      <a:r>
                        <a:rPr lang="id-ID" baseline="0" dirty="0" smtClean="0"/>
                        <a:t> jawab</a:t>
                      </a:r>
                      <a:endParaRPr lang="id-ID" dirty="0"/>
                    </a:p>
                  </a:txBody>
                  <a:tcPr marL="84524" marR="84524"/>
                </a:tc>
              </a:tr>
              <a:tr h="370840">
                <a:tc>
                  <a:txBody>
                    <a:bodyPr/>
                    <a:lstStyle/>
                    <a:p>
                      <a:r>
                        <a:rPr lang="id-ID" dirty="0" smtClean="0"/>
                        <a:t>C.2.4d</a:t>
                      </a:r>
                      <a:endParaRPr lang="id-ID" dirty="0"/>
                    </a:p>
                  </a:txBody>
                  <a:tcPr marL="84524" marR="84524"/>
                </a:tc>
                <a:tc>
                  <a:txBody>
                    <a:bodyPr/>
                    <a:lstStyle/>
                    <a:p>
                      <a:r>
                        <a:rPr lang="id-ID" dirty="0" smtClean="0"/>
                        <a:t>Sistem Penjaminan Mutu</a:t>
                      </a:r>
                      <a:endParaRPr lang="id-ID" dirty="0"/>
                    </a:p>
                  </a:txBody>
                  <a:tcPr marL="84524" marR="84524"/>
                </a:tc>
                <a:tc>
                  <a:txBody>
                    <a:bodyPr/>
                    <a:lstStyle/>
                    <a:p>
                      <a:pPr marL="342900" indent="-342900" algn="just">
                        <a:buFont typeface="+mj-lt"/>
                        <a:buAutoNum type="arabicPeriod"/>
                      </a:pPr>
                      <a:r>
                        <a:rPr lang="id-ID" dirty="0" smtClean="0"/>
                        <a:t>Dokumen</a:t>
                      </a:r>
                      <a:r>
                        <a:rPr lang="id-ID" baseline="0" dirty="0" smtClean="0"/>
                        <a:t> formall tentang:  organ/fungsi SPMI, 2) dokumen SPMI, 3) auditor internal, 4) hasil audit, dan 5) bukti tindak lanjut.</a:t>
                      </a:r>
                    </a:p>
                    <a:p>
                      <a:pPr marL="342900" indent="-342900" algn="just">
                        <a:buFont typeface="+mj-lt"/>
                        <a:buAutoNum type="arabicPeriod"/>
                      </a:pPr>
                      <a:r>
                        <a:rPr lang="id-ID" dirty="0" smtClean="0"/>
                        <a:t>Bukti  yang sahih terkait praktik  baik pengembangan budaya mutu di perguruan tinggi melalui rapat tinjauan manajemen, meliputi:</a:t>
                      </a:r>
                      <a:r>
                        <a:rPr lang="id-ID" baseline="0" dirty="0" smtClean="0"/>
                        <a:t>  1) hasil audit internal, 2) umpan balik, 3) kinerja proses dan kesesuaian produk, 4) status tindakan pencegahan dan perbaikan, 5) tindak lanjut dari rapat tinjauan manajemen sebelumnya, 6) perubahan yang dapat mempengaruhi sistem penjaminan mutu, dan 7) rekomendasi untuk peningkatan.</a:t>
                      </a:r>
                    </a:p>
                    <a:p>
                      <a:pPr marL="342900" indent="-342900" algn="just">
                        <a:buFont typeface="+mj-lt"/>
                        <a:buAutoNum type="arabicPeriod"/>
                      </a:pPr>
                      <a:r>
                        <a:rPr lang="id-ID" baseline="0" dirty="0" smtClean="0"/>
                        <a:t>Hasil  Audit Mutu Internal Akademik – Non Akademik</a:t>
                      </a:r>
                    </a:p>
                    <a:p>
                      <a:pPr marL="342900" indent="-342900" algn="just">
                        <a:buFont typeface="+mj-lt"/>
                        <a:buAutoNum type="arabicPeriod"/>
                      </a:pPr>
                      <a:r>
                        <a:rPr lang="id-ID" baseline="0" dirty="0" smtClean="0"/>
                        <a:t>Sertifikat akreditasi unit kerja baik dari ban pt/ lainnya</a:t>
                      </a:r>
                      <a:endParaRPr lang="id-ID" dirty="0"/>
                    </a:p>
                  </a:txBody>
                  <a:tcPr marL="84524" marR="84524"/>
                </a:tc>
                <a:tc>
                  <a:txBody>
                    <a:bodyPr/>
                    <a:lstStyle/>
                    <a:p>
                      <a:r>
                        <a:rPr lang="id-ID" baseline="0" dirty="0" smtClean="0"/>
                        <a:t>Wakil Rektor 1, WR II, LPM &amp; SPI</a:t>
                      </a:r>
                      <a:endParaRPr lang="id-ID" dirty="0"/>
                    </a:p>
                  </a:txBody>
                  <a:tcPr marL="84524" marR="84524"/>
                </a:tc>
              </a:tr>
            </a:tbl>
          </a:graphicData>
        </a:graphic>
      </p:graphicFrame>
    </p:spTree>
    <p:extLst>
      <p:ext uri="{BB962C8B-B14F-4D97-AF65-F5344CB8AC3E}">
        <p14:creationId xmlns:p14="http://schemas.microsoft.com/office/powerpoint/2010/main" val="8733437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6550" y="146805"/>
            <a:ext cx="9720072" cy="930433"/>
          </a:xfrm>
        </p:spPr>
        <p:txBody>
          <a:bodyPr>
            <a:normAutofit fontScale="90000"/>
          </a:bodyPr>
          <a:lstStyle/>
          <a:p>
            <a:r>
              <a:rPr lang="id-ID" dirty="0"/>
              <a:t/>
            </a:r>
            <a:br>
              <a:rPr lang="id-ID" dirty="0"/>
            </a:br>
            <a:r>
              <a:rPr lang="id-ID" dirty="0">
                <a:solidFill>
                  <a:schemeClr val="accent1"/>
                </a:solidFill>
              </a:rPr>
              <a:t>kriteria 2: Tata Pamong tata kelola kerjasama</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21595714"/>
              </p:ext>
            </p:extLst>
          </p:nvPr>
        </p:nvGraphicFramePr>
        <p:xfrm>
          <a:off x="986550" y="1334022"/>
          <a:ext cx="9948863" cy="4572000"/>
        </p:xfrm>
        <a:graphic>
          <a:graphicData uri="http://schemas.openxmlformats.org/drawingml/2006/table">
            <a:tbl>
              <a:tblPr firstRow="1" bandRow="1">
                <a:tableStyleId>{BC89EF96-8CEA-46FF-86C4-4CE0E7609802}</a:tableStyleId>
              </a:tblPr>
              <a:tblGrid>
                <a:gridCol w="1506322"/>
                <a:gridCol w="2016690"/>
                <a:gridCol w="4846013"/>
                <a:gridCol w="1579838"/>
              </a:tblGrid>
              <a:tr h="370840">
                <a:tc>
                  <a:txBody>
                    <a:bodyPr/>
                    <a:lstStyle/>
                    <a:p>
                      <a:pPr algn="ctr"/>
                      <a:r>
                        <a:rPr lang="id-ID" dirty="0" smtClean="0"/>
                        <a:t>Butir Kriteria</a:t>
                      </a:r>
                      <a:endParaRPr lang="id-ID" dirty="0"/>
                    </a:p>
                  </a:txBody>
                  <a:tcPr marL="84524" marR="84524"/>
                </a:tc>
                <a:tc>
                  <a:txBody>
                    <a:bodyPr/>
                    <a:lstStyle/>
                    <a:p>
                      <a:pPr algn="ctr"/>
                      <a:r>
                        <a:rPr lang="id-ID" dirty="0" smtClean="0"/>
                        <a:t>Uraian</a:t>
                      </a:r>
                      <a:endParaRPr lang="id-ID" dirty="0"/>
                    </a:p>
                  </a:txBody>
                  <a:tcPr marL="84524" marR="84524"/>
                </a:tc>
                <a:tc>
                  <a:txBody>
                    <a:bodyPr/>
                    <a:lstStyle/>
                    <a:p>
                      <a:pPr algn="ctr"/>
                      <a:r>
                        <a:rPr lang="id-ID" dirty="0" smtClean="0"/>
                        <a:t>Bukti pendukung</a:t>
                      </a:r>
                      <a:endParaRPr lang="id-ID" dirty="0"/>
                    </a:p>
                  </a:txBody>
                  <a:tcPr marL="84524" marR="84524"/>
                </a:tc>
                <a:tc>
                  <a:txBody>
                    <a:bodyPr/>
                    <a:lstStyle/>
                    <a:p>
                      <a:pPr algn="ctr"/>
                      <a:r>
                        <a:rPr lang="id-ID" dirty="0" smtClean="0"/>
                        <a:t>Penanggung</a:t>
                      </a:r>
                      <a:r>
                        <a:rPr lang="id-ID" baseline="0" dirty="0" smtClean="0"/>
                        <a:t> jawab</a:t>
                      </a:r>
                      <a:endParaRPr lang="id-ID" dirty="0"/>
                    </a:p>
                  </a:txBody>
                  <a:tcPr marL="84524" marR="84524"/>
                </a:tc>
              </a:tr>
              <a:tr h="370840">
                <a:tc>
                  <a:txBody>
                    <a:bodyPr/>
                    <a:lstStyle/>
                    <a:p>
                      <a:r>
                        <a:rPr lang="id-ID" dirty="0" smtClean="0"/>
                        <a:t>C.2.4e</a:t>
                      </a:r>
                      <a:endParaRPr lang="id-ID" dirty="0"/>
                    </a:p>
                  </a:txBody>
                  <a:tcPr marL="84524" marR="84524"/>
                </a:tc>
                <a:tc>
                  <a:txBody>
                    <a:bodyPr/>
                    <a:lstStyle/>
                    <a:p>
                      <a:r>
                        <a:rPr lang="id-ID" dirty="0" smtClean="0"/>
                        <a:t>Kerja sama</a:t>
                      </a:r>
                      <a:endParaRPr lang="id-ID" dirty="0"/>
                    </a:p>
                  </a:txBody>
                  <a:tcPr marL="84524" marR="84524"/>
                </a:tc>
                <a:tc>
                  <a:txBody>
                    <a:bodyPr/>
                    <a:lstStyle/>
                    <a:p>
                      <a:pPr marL="342900" indent="-342900" algn="just">
                        <a:buFont typeface="+mj-lt"/>
                        <a:buAutoNum type="arabicPeriod"/>
                      </a:pPr>
                      <a:r>
                        <a:rPr lang="id-ID" dirty="0" smtClean="0"/>
                        <a:t>Dokumen formal kebijakan dan prosedur pengembangan jejaring dan kemitraan (dalam dan luar negeri), dan monitoring dan evaluasi kepuasan mitra kerjasama.</a:t>
                      </a:r>
                    </a:p>
                    <a:p>
                      <a:pPr marL="342900" indent="-342900" algn="just">
                        <a:buFont typeface="+mj-lt"/>
                        <a:buAutoNum type="arabicPeriod"/>
                      </a:pPr>
                      <a:r>
                        <a:rPr lang="id-ID" dirty="0" smtClean="0"/>
                        <a:t>dokumen perencanaan pengembangan jejaring dan kemitraan yang ditetapkan untuk mencapai visi, misi dan tujuan strategis institusi.</a:t>
                      </a:r>
                    </a:p>
                    <a:p>
                      <a:pPr marL="342900" indent="-342900" algn="just">
                        <a:buFont typeface="+mj-lt"/>
                        <a:buAutoNum type="arabicPeriod"/>
                      </a:pPr>
                      <a:r>
                        <a:rPr lang="id-ID" dirty="0" smtClean="0"/>
                        <a:t>Ketersediaan data jumlah, lingkup, relevansi, dan kebermanfaatan kerjasama.</a:t>
                      </a:r>
                    </a:p>
                    <a:p>
                      <a:pPr marL="342900" indent="-342900" algn="just">
                        <a:buFont typeface="+mj-lt"/>
                        <a:buAutoNum type="arabicPeriod"/>
                      </a:pPr>
                      <a:r>
                        <a:rPr lang="id-ID" dirty="0" smtClean="0"/>
                        <a:t>bukti monitoring dan evaluasi pelaksanaan program kemitraan, tingkat kepuasan mitra kerjasama yang diukur dengan instrumen yang  sahih, serta upaya perbaikan mutu jejaring dan kemitraan untuk menjamin ketercapaian</a:t>
                      </a:r>
                      <a:r>
                        <a:rPr lang="id-ID" baseline="0" dirty="0" smtClean="0"/>
                        <a:t> VMTS</a:t>
                      </a:r>
                      <a:endParaRPr lang="id-ID" dirty="0"/>
                    </a:p>
                  </a:txBody>
                  <a:tcPr marL="84524" marR="84524"/>
                </a:tc>
                <a:tc>
                  <a:txBody>
                    <a:bodyPr/>
                    <a:lstStyle/>
                    <a:p>
                      <a:r>
                        <a:rPr lang="id-ID" baseline="0" dirty="0" smtClean="0"/>
                        <a:t>LKHI</a:t>
                      </a:r>
                      <a:endParaRPr lang="id-ID" dirty="0"/>
                    </a:p>
                  </a:txBody>
                  <a:tcPr marL="84524" marR="84524"/>
                </a:tc>
              </a:tr>
            </a:tbl>
          </a:graphicData>
        </a:graphic>
      </p:graphicFrame>
    </p:spTree>
    <p:extLst>
      <p:ext uri="{BB962C8B-B14F-4D97-AF65-F5344CB8AC3E}">
        <p14:creationId xmlns:p14="http://schemas.microsoft.com/office/powerpoint/2010/main" val="401598726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docProps/app.xml><?xml version="1.0" encoding="utf-8"?>
<Properties xmlns="http://schemas.openxmlformats.org/officeDocument/2006/extended-properties" xmlns:vt="http://schemas.openxmlformats.org/officeDocument/2006/docPropsVTypes">
  <Template>Integral</Template>
  <TotalTime>165</TotalTime>
  <Words>2000</Words>
  <Application>Microsoft Office PowerPoint</Application>
  <PresentationFormat>Widescreen</PresentationFormat>
  <Paragraphs>323</Paragraphs>
  <Slides>24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Tw Cen MT</vt:lpstr>
      <vt:lpstr>Tw Cen MT Condensed</vt:lpstr>
      <vt:lpstr>Wingdings 3</vt:lpstr>
      <vt:lpstr>Integral</vt:lpstr>
      <vt:lpstr>RAPAT KOORDINASI</vt:lpstr>
      <vt:lpstr>Ketentuan Self Assesment</vt:lpstr>
      <vt:lpstr>Jadwal Persiapan Pengumpulan Bukti Pendukung Assessment</vt:lpstr>
      <vt:lpstr>Pembagian Pengumpulan Bukti Pendukung kriteria 1</vt:lpstr>
      <vt:lpstr> kriteria 2: Tata Pamong tata kelola kerjasama</vt:lpstr>
      <vt:lpstr> kriteria 2: Tata Pamong tata kelola kerjasama</vt:lpstr>
      <vt:lpstr> kriteria 2: Tata Pamong tata kelola kerjasama</vt:lpstr>
      <vt:lpstr> kriteria 2: Tata Pamong tata kelola kerjasama</vt:lpstr>
      <vt:lpstr> kriteria 2: Tata Pamong tata kelola kerjasama</vt:lpstr>
      <vt:lpstr> kriteria 2: Tata Pamong tata kelola kerjasama</vt:lpstr>
      <vt:lpstr> kriteria 2: Tata Pamong tata kelola kerjasama</vt:lpstr>
      <vt:lpstr>Kriteria 3: mahasiswa</vt:lpstr>
      <vt:lpstr>Kriteria 3: mahasiswa</vt:lpstr>
      <vt:lpstr>Kriteria 4: sumber daya manusia</vt:lpstr>
      <vt:lpstr>KRITERIA 5: KEUANGAN, SARANA DAN PRASARANA</vt:lpstr>
      <vt:lpstr>KRITERIA 5: KEUANGAN, SARANA DAN PRASARANA</vt:lpstr>
      <vt:lpstr>KRITERIA 6: pendidikan</vt:lpstr>
      <vt:lpstr>KRITERIA 6: pendidikan</vt:lpstr>
      <vt:lpstr>KRITERIA 6: pendidikan</vt:lpstr>
      <vt:lpstr>Kritria 7: penelitian </vt:lpstr>
      <vt:lpstr>Kritria 7: </vt:lpstr>
      <vt:lpstr>Kritria 8: pkm</vt:lpstr>
      <vt:lpstr>Kritria 8: luaran tridarma</vt:lpstr>
      <vt:lpstr>Kritria 8: luaran tridarma</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RAPAT KOORDINASI</dc:title>
  <dc:creator>acer</dc:creator>
  <cp:lastModifiedBy>acer</cp:lastModifiedBy>
  <cp:revision>39</cp:revision>
  <dcterms:created xsi:type="dcterms:W3CDTF">2021-03-29T12:45:22Z</dcterms:created>
  <dcterms:modified xsi:type="dcterms:W3CDTF">2021-03-29T15:30:53Z</dcterms:modified>
</cp:coreProperties>
</file>